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Lst>
  <p:notesMasterIdLst>
    <p:notesMasterId r:id="rId30"/>
  </p:notesMasterIdLst>
  <p:sldIdLst>
    <p:sldId id="256" r:id="rId3"/>
    <p:sldId id="257" r:id="rId4"/>
    <p:sldId id="262" r:id="rId5"/>
    <p:sldId id="265" r:id="rId6"/>
    <p:sldId id="266" r:id="rId7"/>
    <p:sldId id="267" r:id="rId8"/>
    <p:sldId id="268" r:id="rId9"/>
    <p:sldId id="269" r:id="rId10"/>
    <p:sldId id="271" r:id="rId11"/>
    <p:sldId id="273" r:id="rId12"/>
    <p:sldId id="272" r:id="rId13"/>
    <p:sldId id="270" r:id="rId14"/>
    <p:sldId id="285" r:id="rId15"/>
    <p:sldId id="284" r:id="rId16"/>
    <p:sldId id="260" r:id="rId17"/>
    <p:sldId id="275" r:id="rId18"/>
    <p:sldId id="287" r:id="rId19"/>
    <p:sldId id="277" r:id="rId20"/>
    <p:sldId id="279" r:id="rId21"/>
    <p:sldId id="278" r:id="rId22"/>
    <p:sldId id="280" r:id="rId23"/>
    <p:sldId id="281" r:id="rId24"/>
    <p:sldId id="282" r:id="rId25"/>
    <p:sldId id="290" r:id="rId26"/>
    <p:sldId id="291" r:id="rId27"/>
    <p:sldId id="288" r:id="rId28"/>
    <p:sldId id="28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4"/>
    <p:restoredTop sz="94558"/>
  </p:normalViewPr>
  <p:slideViewPr>
    <p:cSldViewPr snapToGrid="0" snapToObjects="1">
      <p:cViewPr varScale="1">
        <p:scale>
          <a:sx n="90" d="100"/>
          <a:sy n="90" d="100"/>
        </p:scale>
        <p:origin x="54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91ADFF-FA11-47B7-9FA6-7248CD7EC351}" type="doc">
      <dgm:prSet loTypeId="urn:microsoft.com/office/officeart/2005/8/layout/venn1" loCatId="relationship" qsTypeId="urn:microsoft.com/office/officeart/2005/8/quickstyle/simple1" qsCatId="simple" csTypeId="urn:microsoft.com/office/officeart/2005/8/colors/colorful1" csCatId="colorful" phldr="1"/>
      <dgm:spPr/>
    </dgm:pt>
    <dgm:pt modelId="{1A379902-2764-469E-A6AA-51C430C851EF}">
      <dgm:prSet phldrT="[Text]"/>
      <dgm:spPr/>
      <dgm:t>
        <a:bodyPr/>
        <a:lstStyle/>
        <a:p>
          <a:r>
            <a:rPr lang="en-US" dirty="0"/>
            <a:t>Development</a:t>
          </a:r>
        </a:p>
      </dgm:t>
    </dgm:pt>
    <dgm:pt modelId="{B43C2F4D-805F-4ED5-ACD5-7764FBE603E3}" type="parTrans" cxnId="{122B75EA-142B-4CB6-AE34-FCBFF756412D}">
      <dgm:prSet/>
      <dgm:spPr/>
      <dgm:t>
        <a:bodyPr/>
        <a:lstStyle/>
        <a:p>
          <a:endParaRPr lang="en-US"/>
        </a:p>
      </dgm:t>
    </dgm:pt>
    <dgm:pt modelId="{BFDB24E8-FBE1-46B2-ADC4-F43EE36FB945}" type="sibTrans" cxnId="{122B75EA-142B-4CB6-AE34-FCBFF756412D}">
      <dgm:prSet/>
      <dgm:spPr/>
      <dgm:t>
        <a:bodyPr/>
        <a:lstStyle/>
        <a:p>
          <a:endParaRPr lang="en-US"/>
        </a:p>
      </dgm:t>
    </dgm:pt>
    <dgm:pt modelId="{591FF711-67D4-4AC7-8050-776C384352BE}">
      <dgm:prSet phldrT="[Text]"/>
      <dgm:spPr/>
      <dgm:t>
        <a:bodyPr/>
        <a:lstStyle/>
        <a:p>
          <a:r>
            <a:rPr lang="en-US" dirty="0"/>
            <a:t>Network Engineering</a:t>
          </a:r>
        </a:p>
      </dgm:t>
    </dgm:pt>
    <dgm:pt modelId="{51BCFE33-0C3F-4342-B144-1940462511D0}" type="parTrans" cxnId="{2D187729-3888-4481-BB13-18483B876CA5}">
      <dgm:prSet/>
      <dgm:spPr/>
      <dgm:t>
        <a:bodyPr/>
        <a:lstStyle/>
        <a:p>
          <a:endParaRPr lang="en-US"/>
        </a:p>
      </dgm:t>
    </dgm:pt>
    <dgm:pt modelId="{F4A90B46-0031-45DB-8F06-FA010E928AD9}" type="sibTrans" cxnId="{2D187729-3888-4481-BB13-18483B876CA5}">
      <dgm:prSet/>
      <dgm:spPr/>
      <dgm:t>
        <a:bodyPr/>
        <a:lstStyle/>
        <a:p>
          <a:endParaRPr lang="en-US"/>
        </a:p>
      </dgm:t>
    </dgm:pt>
    <dgm:pt modelId="{0ED07CDC-2476-48B4-8761-7BC7CB531594}">
      <dgm:prSet phldrT="[Text]"/>
      <dgm:spPr/>
      <dgm:t>
        <a:bodyPr/>
        <a:lstStyle/>
        <a:p>
          <a:r>
            <a:rPr lang="en-US" dirty="0"/>
            <a:t>System Administration</a:t>
          </a:r>
        </a:p>
      </dgm:t>
    </dgm:pt>
    <dgm:pt modelId="{149B7083-1CBE-4B46-A418-2A3AF231A022}" type="parTrans" cxnId="{A6C217C3-041F-43DB-9291-2DFCD85B7438}">
      <dgm:prSet/>
      <dgm:spPr/>
      <dgm:t>
        <a:bodyPr/>
        <a:lstStyle/>
        <a:p>
          <a:endParaRPr lang="en-US"/>
        </a:p>
      </dgm:t>
    </dgm:pt>
    <dgm:pt modelId="{096B5FC9-3965-4F2B-B3E8-4491F38B3E44}" type="sibTrans" cxnId="{A6C217C3-041F-43DB-9291-2DFCD85B7438}">
      <dgm:prSet/>
      <dgm:spPr/>
      <dgm:t>
        <a:bodyPr/>
        <a:lstStyle/>
        <a:p>
          <a:endParaRPr lang="en-US"/>
        </a:p>
      </dgm:t>
    </dgm:pt>
    <dgm:pt modelId="{F617749B-E96D-4989-B87F-CB809742F766}" type="pres">
      <dgm:prSet presAssocID="{0091ADFF-FA11-47B7-9FA6-7248CD7EC351}" presName="compositeShape" presStyleCnt="0">
        <dgm:presLayoutVars>
          <dgm:chMax val="7"/>
          <dgm:dir/>
          <dgm:resizeHandles val="exact"/>
        </dgm:presLayoutVars>
      </dgm:prSet>
      <dgm:spPr/>
    </dgm:pt>
    <dgm:pt modelId="{B49B8521-873A-4926-BF96-AEBB82F60BAB}" type="pres">
      <dgm:prSet presAssocID="{1A379902-2764-469E-A6AA-51C430C851EF}" presName="circ1" presStyleLbl="vennNode1" presStyleIdx="0" presStyleCnt="3"/>
      <dgm:spPr/>
    </dgm:pt>
    <dgm:pt modelId="{A451ABE8-F15D-4FB4-AE98-FE8BC76BCE90}" type="pres">
      <dgm:prSet presAssocID="{1A379902-2764-469E-A6AA-51C430C851EF}" presName="circ1Tx" presStyleLbl="revTx" presStyleIdx="0" presStyleCnt="0">
        <dgm:presLayoutVars>
          <dgm:chMax val="0"/>
          <dgm:chPref val="0"/>
          <dgm:bulletEnabled val="1"/>
        </dgm:presLayoutVars>
      </dgm:prSet>
      <dgm:spPr/>
    </dgm:pt>
    <dgm:pt modelId="{565DFDDB-3054-4F84-840E-5D9DAD4D25AA}" type="pres">
      <dgm:prSet presAssocID="{591FF711-67D4-4AC7-8050-776C384352BE}" presName="circ2" presStyleLbl="vennNode1" presStyleIdx="1" presStyleCnt="3"/>
      <dgm:spPr/>
    </dgm:pt>
    <dgm:pt modelId="{6620F50D-5BCD-4DB9-AA2D-EB15FBE3F3DE}" type="pres">
      <dgm:prSet presAssocID="{591FF711-67D4-4AC7-8050-776C384352BE}" presName="circ2Tx" presStyleLbl="revTx" presStyleIdx="0" presStyleCnt="0">
        <dgm:presLayoutVars>
          <dgm:chMax val="0"/>
          <dgm:chPref val="0"/>
          <dgm:bulletEnabled val="1"/>
        </dgm:presLayoutVars>
      </dgm:prSet>
      <dgm:spPr/>
    </dgm:pt>
    <dgm:pt modelId="{43152559-FBA8-4421-92C3-675E92D151BB}" type="pres">
      <dgm:prSet presAssocID="{0ED07CDC-2476-48B4-8761-7BC7CB531594}" presName="circ3" presStyleLbl="vennNode1" presStyleIdx="2" presStyleCnt="3"/>
      <dgm:spPr/>
    </dgm:pt>
    <dgm:pt modelId="{52DC9CF6-BB7D-4837-A230-65B53B334F39}" type="pres">
      <dgm:prSet presAssocID="{0ED07CDC-2476-48B4-8761-7BC7CB531594}" presName="circ3Tx" presStyleLbl="revTx" presStyleIdx="0" presStyleCnt="0">
        <dgm:presLayoutVars>
          <dgm:chMax val="0"/>
          <dgm:chPref val="0"/>
          <dgm:bulletEnabled val="1"/>
        </dgm:presLayoutVars>
      </dgm:prSet>
      <dgm:spPr/>
    </dgm:pt>
  </dgm:ptLst>
  <dgm:cxnLst>
    <dgm:cxn modelId="{2D187729-3888-4481-BB13-18483B876CA5}" srcId="{0091ADFF-FA11-47B7-9FA6-7248CD7EC351}" destId="{591FF711-67D4-4AC7-8050-776C384352BE}" srcOrd="1" destOrd="0" parTransId="{51BCFE33-0C3F-4342-B144-1940462511D0}" sibTransId="{F4A90B46-0031-45DB-8F06-FA010E928AD9}"/>
    <dgm:cxn modelId="{FC9AA237-2703-48F9-BDE4-6731FEAEA5A1}" type="presOf" srcId="{591FF711-67D4-4AC7-8050-776C384352BE}" destId="{565DFDDB-3054-4F84-840E-5D9DAD4D25AA}" srcOrd="0" destOrd="0" presId="urn:microsoft.com/office/officeart/2005/8/layout/venn1"/>
    <dgm:cxn modelId="{CEEA5443-C39C-4D8B-939A-5D21094DD09F}" type="presOf" srcId="{0ED07CDC-2476-48B4-8761-7BC7CB531594}" destId="{52DC9CF6-BB7D-4837-A230-65B53B334F39}" srcOrd="1" destOrd="0" presId="urn:microsoft.com/office/officeart/2005/8/layout/venn1"/>
    <dgm:cxn modelId="{31895E6F-9A80-46D4-B01C-E732254CE5D6}" type="presOf" srcId="{591FF711-67D4-4AC7-8050-776C384352BE}" destId="{6620F50D-5BCD-4DB9-AA2D-EB15FBE3F3DE}" srcOrd="1" destOrd="0" presId="urn:microsoft.com/office/officeart/2005/8/layout/venn1"/>
    <dgm:cxn modelId="{EA2151A1-A236-4512-83EF-02018395AAFF}" type="presOf" srcId="{0ED07CDC-2476-48B4-8761-7BC7CB531594}" destId="{43152559-FBA8-4421-92C3-675E92D151BB}" srcOrd="0" destOrd="0" presId="urn:microsoft.com/office/officeart/2005/8/layout/venn1"/>
    <dgm:cxn modelId="{FAC0B1BC-74F8-480D-84A8-04023F2D0558}" type="presOf" srcId="{0091ADFF-FA11-47B7-9FA6-7248CD7EC351}" destId="{F617749B-E96D-4989-B87F-CB809742F766}" srcOrd="0" destOrd="0" presId="urn:microsoft.com/office/officeart/2005/8/layout/venn1"/>
    <dgm:cxn modelId="{A6C217C3-041F-43DB-9291-2DFCD85B7438}" srcId="{0091ADFF-FA11-47B7-9FA6-7248CD7EC351}" destId="{0ED07CDC-2476-48B4-8761-7BC7CB531594}" srcOrd="2" destOrd="0" parTransId="{149B7083-1CBE-4B46-A418-2A3AF231A022}" sibTransId="{096B5FC9-3965-4F2B-B3E8-4491F38B3E44}"/>
    <dgm:cxn modelId="{B24AECE1-1B1F-4EC4-AF7C-038B7E00861C}" type="presOf" srcId="{1A379902-2764-469E-A6AA-51C430C851EF}" destId="{B49B8521-873A-4926-BF96-AEBB82F60BAB}" srcOrd="0" destOrd="0" presId="urn:microsoft.com/office/officeart/2005/8/layout/venn1"/>
    <dgm:cxn modelId="{122B75EA-142B-4CB6-AE34-FCBFF756412D}" srcId="{0091ADFF-FA11-47B7-9FA6-7248CD7EC351}" destId="{1A379902-2764-469E-A6AA-51C430C851EF}" srcOrd="0" destOrd="0" parTransId="{B43C2F4D-805F-4ED5-ACD5-7764FBE603E3}" sibTransId="{BFDB24E8-FBE1-46B2-ADC4-F43EE36FB945}"/>
    <dgm:cxn modelId="{AC0FCBF4-38E5-4567-9840-E6DD039974A1}" type="presOf" srcId="{1A379902-2764-469E-A6AA-51C430C851EF}" destId="{A451ABE8-F15D-4FB4-AE98-FE8BC76BCE90}" srcOrd="1" destOrd="0" presId="urn:microsoft.com/office/officeart/2005/8/layout/venn1"/>
    <dgm:cxn modelId="{B9EBEB41-FBC3-4C4A-B40E-543B96B42C7E}" type="presParOf" srcId="{F617749B-E96D-4989-B87F-CB809742F766}" destId="{B49B8521-873A-4926-BF96-AEBB82F60BAB}" srcOrd="0" destOrd="0" presId="urn:microsoft.com/office/officeart/2005/8/layout/venn1"/>
    <dgm:cxn modelId="{2731FF92-1D10-4C26-AF3D-0591560BEC31}" type="presParOf" srcId="{F617749B-E96D-4989-B87F-CB809742F766}" destId="{A451ABE8-F15D-4FB4-AE98-FE8BC76BCE90}" srcOrd="1" destOrd="0" presId="urn:microsoft.com/office/officeart/2005/8/layout/venn1"/>
    <dgm:cxn modelId="{AC775853-C1D4-4AB6-9094-B4DC2EE76833}" type="presParOf" srcId="{F617749B-E96D-4989-B87F-CB809742F766}" destId="{565DFDDB-3054-4F84-840E-5D9DAD4D25AA}" srcOrd="2" destOrd="0" presId="urn:microsoft.com/office/officeart/2005/8/layout/venn1"/>
    <dgm:cxn modelId="{4D9BD1D5-9E60-43B5-8A69-82ACEC077CC3}" type="presParOf" srcId="{F617749B-E96D-4989-B87F-CB809742F766}" destId="{6620F50D-5BCD-4DB9-AA2D-EB15FBE3F3DE}" srcOrd="3" destOrd="0" presId="urn:microsoft.com/office/officeart/2005/8/layout/venn1"/>
    <dgm:cxn modelId="{39C24F50-A41E-4B2C-8D72-FEBF226D5CAC}" type="presParOf" srcId="{F617749B-E96D-4989-B87F-CB809742F766}" destId="{43152559-FBA8-4421-92C3-675E92D151BB}" srcOrd="4" destOrd="0" presId="urn:microsoft.com/office/officeart/2005/8/layout/venn1"/>
    <dgm:cxn modelId="{BF9309DD-0620-4046-84C7-2762B9D1CE2C}" type="presParOf" srcId="{F617749B-E96D-4989-B87F-CB809742F766}" destId="{52DC9CF6-BB7D-4837-A230-65B53B334F39}"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9B8521-873A-4926-BF96-AEBB82F60BAB}">
      <dsp:nvSpPr>
        <dsp:cNvPr id="0" name=""/>
        <dsp:cNvSpPr/>
      </dsp:nvSpPr>
      <dsp:spPr>
        <a:xfrm>
          <a:off x="1020659" y="50679"/>
          <a:ext cx="2432622" cy="2432622"/>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Development</a:t>
          </a:r>
        </a:p>
      </dsp:txBody>
      <dsp:txXfrm>
        <a:off x="1345008" y="476388"/>
        <a:ext cx="1783923" cy="1094680"/>
      </dsp:txXfrm>
    </dsp:sp>
    <dsp:sp modelId="{565DFDDB-3054-4F84-840E-5D9DAD4D25AA}">
      <dsp:nvSpPr>
        <dsp:cNvPr id="0" name=""/>
        <dsp:cNvSpPr/>
      </dsp:nvSpPr>
      <dsp:spPr>
        <a:xfrm>
          <a:off x="1898430" y="1571068"/>
          <a:ext cx="2432622" cy="2432622"/>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Network Engineering</a:t>
          </a:r>
        </a:p>
      </dsp:txBody>
      <dsp:txXfrm>
        <a:off x="2642407" y="2199496"/>
        <a:ext cx="1459573" cy="1337942"/>
      </dsp:txXfrm>
    </dsp:sp>
    <dsp:sp modelId="{43152559-FBA8-4421-92C3-675E92D151BB}">
      <dsp:nvSpPr>
        <dsp:cNvPr id="0" name=""/>
        <dsp:cNvSpPr/>
      </dsp:nvSpPr>
      <dsp:spPr>
        <a:xfrm>
          <a:off x="142887" y="1571068"/>
          <a:ext cx="2432622" cy="2432622"/>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System Administration</a:t>
          </a:r>
        </a:p>
      </dsp:txBody>
      <dsp:txXfrm>
        <a:off x="371959" y="2199496"/>
        <a:ext cx="1459573" cy="133794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2AC06-5C16-46C8-9243-58AB887F1E61}" type="datetimeFigureOut">
              <a:rPr lang="en-US" smtClean="0"/>
              <a:t>21-May-19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20DC64-17D3-4ABE-8A66-714B1273CA0B}" type="slidenum">
              <a:rPr lang="en-US" smtClean="0"/>
              <a:t>‹#›</a:t>
            </a:fld>
            <a:endParaRPr lang="en-US"/>
          </a:p>
        </p:txBody>
      </p:sp>
    </p:spTree>
    <p:extLst>
      <p:ext uri="{BB962C8B-B14F-4D97-AF65-F5344CB8AC3E}">
        <p14:creationId xmlns:p14="http://schemas.microsoft.com/office/powerpoint/2010/main" val="58597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Python…</a:t>
            </a:r>
          </a:p>
          <a:p>
            <a:r>
              <a:rPr lang="en-US" dirty="0"/>
              <a:t>Rich set of modules to help network engineers</a:t>
            </a:r>
          </a:p>
        </p:txBody>
      </p:sp>
      <p:sp>
        <p:nvSpPr>
          <p:cNvPr id="4" name="Slide Number Placeholder 3"/>
          <p:cNvSpPr>
            <a:spLocks noGrp="1"/>
          </p:cNvSpPr>
          <p:nvPr>
            <p:ph type="sldNum" sz="quarter" idx="5"/>
          </p:nvPr>
        </p:nvSpPr>
        <p:spPr/>
        <p:txBody>
          <a:bodyPr/>
          <a:lstStyle/>
          <a:p>
            <a:fld id="{01E63E81-3C39-6142-946B-74B3988DF3BE}" type="slidenum">
              <a:rPr lang="en-US" smtClean="0"/>
              <a:t>14</a:t>
            </a:fld>
            <a:endParaRPr lang="en-US" dirty="0"/>
          </a:p>
        </p:txBody>
      </p:sp>
    </p:spTree>
    <p:extLst>
      <p:ext uri="{BB962C8B-B14F-4D97-AF65-F5344CB8AC3E}">
        <p14:creationId xmlns:p14="http://schemas.microsoft.com/office/powerpoint/2010/main" val="173117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20DC64-17D3-4ABE-8A66-714B1273CA0B}" type="slidenum">
              <a:rPr lang="en-US" smtClean="0"/>
              <a:t>21</a:t>
            </a:fld>
            <a:endParaRPr lang="en-US"/>
          </a:p>
        </p:txBody>
      </p:sp>
    </p:spTree>
    <p:extLst>
      <p:ext uri="{BB962C8B-B14F-4D97-AF65-F5344CB8AC3E}">
        <p14:creationId xmlns:p14="http://schemas.microsoft.com/office/powerpoint/2010/main" val="308552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82F6D-0FF8-BD43-991D-01ACB1574644}"/>
              </a:ext>
            </a:extLst>
          </p:cNvPr>
          <p:cNvSpPr>
            <a:spLocks noGrp="1"/>
          </p:cNvSpPr>
          <p:nvPr>
            <p:ph type="ctrTitle"/>
          </p:nvPr>
        </p:nvSpPr>
        <p:spPr>
          <a:xfrm>
            <a:off x="403761" y="1122363"/>
            <a:ext cx="11388436"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01D5DE22-4380-814C-BA58-21857C644DB8}"/>
              </a:ext>
            </a:extLst>
          </p:cNvPr>
          <p:cNvSpPr>
            <a:spLocks noGrp="1"/>
          </p:cNvSpPr>
          <p:nvPr>
            <p:ph type="subTitle" idx="1"/>
          </p:nvPr>
        </p:nvSpPr>
        <p:spPr>
          <a:xfrm>
            <a:off x="403761" y="3602038"/>
            <a:ext cx="11388436"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68199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773F7-37E8-7C43-A3FA-D2E265D079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4AA5B1-99C1-3D4D-BB06-FA5F099A00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4926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4E8C6-202A-F64A-BA01-9911062B642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E30AB48-1C58-CC47-A010-FE5713AC47E8}"/>
              </a:ext>
            </a:extLst>
          </p:cNvPr>
          <p:cNvSpPr>
            <a:spLocks noGrp="1"/>
          </p:cNvSpPr>
          <p:nvPr>
            <p:ph sz="half" idx="1"/>
          </p:nvPr>
        </p:nvSpPr>
        <p:spPr>
          <a:xfrm>
            <a:off x="368135" y="1825625"/>
            <a:ext cx="5651665"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8AF4BDF-70C4-3F46-90C6-7C02463D0D2C}"/>
              </a:ext>
            </a:extLst>
          </p:cNvPr>
          <p:cNvSpPr>
            <a:spLocks noGrp="1"/>
          </p:cNvSpPr>
          <p:nvPr>
            <p:ph sz="half" idx="2"/>
          </p:nvPr>
        </p:nvSpPr>
        <p:spPr>
          <a:xfrm>
            <a:off x="6172199" y="1825625"/>
            <a:ext cx="5667499"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07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274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82F6D-0FF8-BD43-991D-01ACB1574644}"/>
              </a:ext>
            </a:extLst>
          </p:cNvPr>
          <p:cNvSpPr>
            <a:spLocks noGrp="1"/>
          </p:cNvSpPr>
          <p:nvPr>
            <p:ph type="ctrTitle"/>
          </p:nvPr>
        </p:nvSpPr>
        <p:spPr>
          <a:xfrm>
            <a:off x="403761" y="1728005"/>
            <a:ext cx="11388436"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01D5DE22-4380-814C-BA58-21857C644DB8}"/>
              </a:ext>
            </a:extLst>
          </p:cNvPr>
          <p:cNvSpPr>
            <a:spLocks noGrp="1"/>
          </p:cNvSpPr>
          <p:nvPr>
            <p:ph type="subTitle" idx="1"/>
          </p:nvPr>
        </p:nvSpPr>
        <p:spPr>
          <a:xfrm>
            <a:off x="403761" y="4397685"/>
            <a:ext cx="11388436" cy="1655762"/>
          </a:xfrm>
        </p:spPr>
        <p:txBody>
          <a:bodyPr/>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297769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773F7-37E8-7C43-A3FA-D2E265D079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4AA5B1-99C1-3D4D-BB06-FA5F099A00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5187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4E8C6-202A-F64A-BA01-9911062B642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E30AB48-1C58-CC47-A010-FE5713AC47E8}"/>
              </a:ext>
            </a:extLst>
          </p:cNvPr>
          <p:cNvSpPr>
            <a:spLocks noGrp="1"/>
          </p:cNvSpPr>
          <p:nvPr>
            <p:ph sz="half" idx="1"/>
          </p:nvPr>
        </p:nvSpPr>
        <p:spPr>
          <a:xfrm>
            <a:off x="368135" y="1825625"/>
            <a:ext cx="5651665"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8AF4BDF-70C4-3F46-90C6-7C02463D0D2C}"/>
              </a:ext>
            </a:extLst>
          </p:cNvPr>
          <p:cNvSpPr>
            <a:spLocks noGrp="1"/>
          </p:cNvSpPr>
          <p:nvPr>
            <p:ph sz="half" idx="2"/>
          </p:nvPr>
        </p:nvSpPr>
        <p:spPr>
          <a:xfrm>
            <a:off x="6172199" y="1825625"/>
            <a:ext cx="5667499"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6065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39201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6707B2-273D-B444-83E7-F5875A1C022E}"/>
              </a:ext>
            </a:extLst>
          </p:cNvPr>
          <p:cNvSpPr>
            <a:spLocks noGrp="1"/>
          </p:cNvSpPr>
          <p:nvPr>
            <p:ph type="title"/>
          </p:nvPr>
        </p:nvSpPr>
        <p:spPr>
          <a:xfrm>
            <a:off x="368135" y="558140"/>
            <a:ext cx="11471564" cy="113254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31E42936-CDDB-CF4A-BB50-A1567E620DC1}"/>
              </a:ext>
            </a:extLst>
          </p:cNvPr>
          <p:cNvSpPr>
            <a:spLocks noGrp="1"/>
          </p:cNvSpPr>
          <p:nvPr>
            <p:ph type="body" idx="1"/>
          </p:nvPr>
        </p:nvSpPr>
        <p:spPr>
          <a:xfrm>
            <a:off x="368135" y="1825625"/>
            <a:ext cx="11471564"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4136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5" r:id="rId4"/>
  </p:sldLayoutIdLst>
  <p:txStyles>
    <p:titleStyle>
      <a:lvl1pPr algn="l" defTabSz="914400" rtl="0" eaLnBrk="1" latinLnBrk="0" hangingPunct="1">
        <a:lnSpc>
          <a:spcPct val="90000"/>
        </a:lnSpc>
        <a:spcBef>
          <a:spcPct val="0"/>
        </a:spcBef>
        <a:buNone/>
        <a:defRPr sz="3600" b="1" i="0" kern="1200">
          <a:solidFill>
            <a:schemeClr val="tx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110000"/>
        </a:lnSpc>
        <a:spcBef>
          <a:spcPts val="1000"/>
        </a:spcBef>
        <a:buClr>
          <a:schemeClr val="accent5"/>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6707B2-273D-B444-83E7-F5875A1C022E}"/>
              </a:ext>
            </a:extLst>
          </p:cNvPr>
          <p:cNvSpPr>
            <a:spLocks noGrp="1"/>
          </p:cNvSpPr>
          <p:nvPr>
            <p:ph type="title"/>
          </p:nvPr>
        </p:nvSpPr>
        <p:spPr>
          <a:xfrm>
            <a:off x="368135" y="558140"/>
            <a:ext cx="11471564" cy="113254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31E42936-CDDB-CF4A-BB50-A1567E620DC1}"/>
              </a:ext>
            </a:extLst>
          </p:cNvPr>
          <p:cNvSpPr>
            <a:spLocks noGrp="1"/>
          </p:cNvSpPr>
          <p:nvPr>
            <p:ph type="body" idx="1"/>
          </p:nvPr>
        </p:nvSpPr>
        <p:spPr>
          <a:xfrm>
            <a:off x="368135" y="1825625"/>
            <a:ext cx="11471564"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2999147"/>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Lst>
  <p:txStyles>
    <p:titleStyle>
      <a:lvl1pPr algn="l" defTabSz="914400" rtl="0" eaLnBrk="1" latinLnBrk="0" hangingPunct="1">
        <a:lnSpc>
          <a:spcPct val="90000"/>
        </a:lnSpc>
        <a:spcBef>
          <a:spcPct val="0"/>
        </a:spcBef>
        <a:buNone/>
        <a:defRPr sz="3600" b="1" i="0" kern="1200">
          <a:solidFill>
            <a:schemeClr val="bg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110000"/>
        </a:lnSpc>
        <a:spcBef>
          <a:spcPts val="1000"/>
        </a:spcBef>
        <a:buClr>
          <a:schemeClr val="accent4"/>
        </a:buClr>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4"/>
        </a:buClr>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4"/>
        </a:buClr>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4"/>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4"/>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jpe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jpeg"/><Relationship Id="rId2" Type="http://schemas.openxmlformats.org/officeDocument/2006/relationships/image" Target="../media/image12.jpeg"/><Relationship Id="rId16" Type="http://schemas.openxmlformats.org/officeDocument/2006/relationships/image" Target="../media/image26.png"/><Relationship Id="rId20"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jpeg"/><Relationship Id="rId4" Type="http://schemas.openxmlformats.org/officeDocument/2006/relationships/image" Target="../media/image14.png"/><Relationship Id="rId9" Type="http://schemas.openxmlformats.org/officeDocument/2006/relationships/image" Target="../media/image19.jpe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ldeluna/just_enough_na.|"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hub.docker.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kibana.interop19.interop.net:5601/app/kibana" TargetMode="External"/><Relationship Id="rId2" Type="http://schemas.openxmlformats.org/officeDocument/2006/relationships/hyperlink" Target="https://github.com/InteropDemo/"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InteropDemo/interop19-ansible" TargetMode="External"/><Relationship Id="rId2" Type="http://schemas.openxmlformats.org/officeDocument/2006/relationships/hyperlink" Target="https://github.com/InteropDemo/interop19-docker" TargetMode="External"/><Relationship Id="rId1" Type="http://schemas.openxmlformats.org/officeDocument/2006/relationships/slideLayout" Target="../slideLayouts/slideLayout2.xml"/><Relationship Id="rId5" Type="http://schemas.openxmlformats.org/officeDocument/2006/relationships/hyperlink" Target="https://pixabay.com/en/bulb-lamp-light-filament-yellow-311111/" TargetMode="Externa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C5D61-2E59-094C-B97D-D4BB68AFB88F}"/>
              </a:ext>
            </a:extLst>
          </p:cNvPr>
          <p:cNvSpPr>
            <a:spLocks noGrp="1"/>
          </p:cNvSpPr>
          <p:nvPr>
            <p:ph type="ctrTitle"/>
          </p:nvPr>
        </p:nvSpPr>
        <p:spPr/>
        <p:txBody>
          <a:bodyPr/>
          <a:lstStyle/>
          <a:p>
            <a:r>
              <a:rPr lang="en-US" dirty="0"/>
              <a:t>DevOps Demo Lab</a:t>
            </a:r>
          </a:p>
        </p:txBody>
      </p:sp>
      <p:sp>
        <p:nvSpPr>
          <p:cNvPr id="3" name="Subtitle 2">
            <a:extLst>
              <a:ext uri="{FF2B5EF4-FFF2-40B4-BE49-F238E27FC236}">
                <a16:creationId xmlns:a16="http://schemas.microsoft.com/office/drawing/2014/main" id="{379912C7-C99C-D845-8FFE-604ECB0B80C8}"/>
              </a:ext>
            </a:extLst>
          </p:cNvPr>
          <p:cNvSpPr>
            <a:spLocks noGrp="1"/>
          </p:cNvSpPr>
          <p:nvPr>
            <p:ph type="subTitle" idx="1"/>
          </p:nvPr>
        </p:nvSpPr>
        <p:spPr/>
        <p:txBody>
          <a:bodyPr/>
          <a:lstStyle/>
          <a:p>
            <a:r>
              <a:rPr lang="en-US" dirty="0"/>
              <a:t>Who, What, Why and How!</a:t>
            </a:r>
          </a:p>
        </p:txBody>
      </p:sp>
    </p:spTree>
    <p:extLst>
      <p:ext uri="{BB962C8B-B14F-4D97-AF65-F5344CB8AC3E}">
        <p14:creationId xmlns:p14="http://schemas.microsoft.com/office/powerpoint/2010/main" val="2847513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What Is DevOps?</a:t>
            </a:r>
          </a:p>
        </p:txBody>
      </p:sp>
      <p:sp>
        <p:nvSpPr>
          <p:cNvPr id="3" name="Content Placeholder 2">
            <a:extLst>
              <a:ext uri="{FF2B5EF4-FFF2-40B4-BE49-F238E27FC236}">
                <a16:creationId xmlns:a16="http://schemas.microsoft.com/office/drawing/2014/main" id="{511D1438-D4DC-4948-B49E-BC12819410A5}"/>
              </a:ext>
            </a:extLst>
          </p:cNvPr>
          <p:cNvSpPr>
            <a:spLocks noGrp="1"/>
          </p:cNvSpPr>
          <p:nvPr>
            <p:ph idx="1"/>
          </p:nvPr>
        </p:nvSpPr>
        <p:spPr/>
        <p:txBody>
          <a:bodyPr/>
          <a:lstStyle/>
          <a:p>
            <a:r>
              <a:rPr lang="en-US" dirty="0"/>
              <a:t>Like most industry terms, DevOps has been hijacked by marketing departments and ‘adjusted’ to match the needs of the vendors’ product or service already in place.  Other common examples, “cloud”, “SDN”, “IoT”.</a:t>
            </a:r>
          </a:p>
          <a:p>
            <a:r>
              <a:rPr lang="en-US" dirty="0"/>
              <a:t>However…</a:t>
            </a:r>
          </a:p>
          <a:p>
            <a:r>
              <a:rPr lang="en-US" dirty="0"/>
              <a:t>…in practical terms, DevOps is best summed up as “</a:t>
            </a:r>
            <a:r>
              <a:rPr lang="en-US" b="1" u="sng" dirty="0"/>
              <a:t>Using code to control and manage systems in an intelligent, highly predictable and repeatable manner.</a:t>
            </a:r>
            <a:r>
              <a:rPr lang="en-US" dirty="0"/>
              <a:t>”</a:t>
            </a:r>
          </a:p>
          <a:p>
            <a:r>
              <a:rPr lang="en-US" dirty="0"/>
              <a:t>DevOps…</a:t>
            </a:r>
          </a:p>
          <a:p>
            <a:pPr lvl="1"/>
            <a:r>
              <a:rPr lang="en-US" dirty="0"/>
              <a:t>…standardizes management and deployment of systems across an organization.</a:t>
            </a:r>
          </a:p>
          <a:p>
            <a:pPr lvl="1"/>
            <a:r>
              <a:rPr lang="en-US" dirty="0"/>
              <a:t>…allows system owners to manage vast amounts of infrastructure with minimal investment in time.</a:t>
            </a:r>
          </a:p>
          <a:p>
            <a:pPr lvl="1"/>
            <a:r>
              <a:rPr lang="en-US" dirty="0"/>
              <a:t>…provides the ability to adapt to operational needs based on external factors and demands.</a:t>
            </a:r>
          </a:p>
          <a:p>
            <a:pPr lvl="1"/>
            <a:r>
              <a:rPr lang="en-US" dirty="0"/>
              <a:t>…reduces risk by standardizing and automating procedure and configuration.</a:t>
            </a:r>
          </a:p>
          <a:p>
            <a:pPr lvl="1"/>
            <a:r>
              <a:rPr lang="en-US" dirty="0"/>
              <a:t>…provides easy version control (you can use Git/GitHub for this).</a:t>
            </a:r>
          </a:p>
        </p:txBody>
      </p:sp>
    </p:spTree>
    <p:extLst>
      <p:ext uri="{BB962C8B-B14F-4D97-AF65-F5344CB8AC3E}">
        <p14:creationId xmlns:p14="http://schemas.microsoft.com/office/powerpoint/2010/main" val="4208922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Paradigm Shift!!!</a:t>
            </a:r>
          </a:p>
        </p:txBody>
      </p:sp>
      <p:sp>
        <p:nvSpPr>
          <p:cNvPr id="3" name="Content Placeholder 2">
            <a:extLst>
              <a:ext uri="{FF2B5EF4-FFF2-40B4-BE49-F238E27FC236}">
                <a16:creationId xmlns:a16="http://schemas.microsoft.com/office/drawing/2014/main" id="{511D1438-D4DC-4948-B49E-BC12819410A5}"/>
              </a:ext>
            </a:extLst>
          </p:cNvPr>
          <p:cNvSpPr>
            <a:spLocks noGrp="1"/>
          </p:cNvSpPr>
          <p:nvPr>
            <p:ph idx="1"/>
          </p:nvPr>
        </p:nvSpPr>
        <p:spPr>
          <a:xfrm>
            <a:off x="368135" y="1825625"/>
            <a:ext cx="6987907" cy="4351338"/>
          </a:xfrm>
        </p:spPr>
        <p:txBody>
          <a:bodyPr/>
          <a:lstStyle/>
          <a:p>
            <a:r>
              <a:rPr lang="en-US" dirty="0"/>
              <a:t>DevOps is a fundamental paradigm shift from traditional ‘conf t’ and ‘conf t’ automation.</a:t>
            </a:r>
          </a:p>
          <a:p>
            <a:r>
              <a:rPr lang="en-US" dirty="0"/>
              <a:t>Infrastructure configuration will be pushed (or pulled) from a central repository based on pre-defined system conditions or conditions identified (AI) in real-time.</a:t>
            </a:r>
          </a:p>
          <a:p>
            <a:r>
              <a:rPr lang="en-US" dirty="0"/>
              <a:t>Traditionally organizations keep development, system administration and network engineering at arms length.  DevOps blurs the line and requires staff to have complimentary skills. </a:t>
            </a:r>
          </a:p>
          <a:p>
            <a:r>
              <a:rPr lang="en-US" dirty="0"/>
              <a:t>Systems are now deployed and maintained through the use of centralized management scripts and configurations.</a:t>
            </a:r>
          </a:p>
          <a:p>
            <a:r>
              <a:rPr lang="en-US" dirty="0"/>
              <a:t>This allows for rapid wholesale roll-forwards and roll-backs.</a:t>
            </a:r>
          </a:p>
        </p:txBody>
      </p:sp>
      <p:graphicFrame>
        <p:nvGraphicFramePr>
          <p:cNvPr id="5" name="Diagram 4">
            <a:extLst>
              <a:ext uri="{FF2B5EF4-FFF2-40B4-BE49-F238E27FC236}">
                <a16:creationId xmlns:a16="http://schemas.microsoft.com/office/drawing/2014/main" id="{AA509DF3-FAE3-4E68-AC16-7F5452DF2B40}"/>
              </a:ext>
            </a:extLst>
          </p:cNvPr>
          <p:cNvGraphicFramePr/>
          <p:nvPr>
            <p:extLst>
              <p:ext uri="{D42A27DB-BD31-4B8C-83A1-F6EECF244321}">
                <p14:modId xmlns:p14="http://schemas.microsoft.com/office/powerpoint/2010/main" val="176752146"/>
              </p:ext>
            </p:extLst>
          </p:nvPr>
        </p:nvGraphicFramePr>
        <p:xfrm>
          <a:off x="7535124" y="2245489"/>
          <a:ext cx="4473941" cy="40543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Arrow Connector 6">
            <a:extLst>
              <a:ext uri="{FF2B5EF4-FFF2-40B4-BE49-F238E27FC236}">
                <a16:creationId xmlns:a16="http://schemas.microsoft.com/office/drawing/2014/main" id="{7CECA463-26B4-41EB-9097-6D992542C350}"/>
              </a:ext>
            </a:extLst>
          </p:cNvPr>
          <p:cNvCxnSpPr>
            <a:cxnSpLocks/>
            <a:endCxn id="10" idx="1"/>
          </p:cNvCxnSpPr>
          <p:nvPr/>
        </p:nvCxnSpPr>
        <p:spPr>
          <a:xfrm>
            <a:off x="8333777" y="2361235"/>
            <a:ext cx="1205738" cy="1884649"/>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0C9647E1-C79B-449C-A8E9-5CDE697F41BC}"/>
              </a:ext>
            </a:extLst>
          </p:cNvPr>
          <p:cNvSpPr txBox="1"/>
          <p:nvPr/>
        </p:nvSpPr>
        <p:spPr>
          <a:xfrm>
            <a:off x="7356042" y="1991903"/>
            <a:ext cx="2416052" cy="369332"/>
          </a:xfrm>
          <a:prstGeom prst="rect">
            <a:avLst/>
          </a:prstGeom>
          <a:noFill/>
        </p:spPr>
        <p:txBody>
          <a:bodyPr wrap="square" rtlCol="0">
            <a:spAutoFit/>
          </a:bodyPr>
          <a:lstStyle/>
          <a:p>
            <a:r>
              <a:rPr lang="en-US" b="1" dirty="0">
                <a:solidFill>
                  <a:schemeClr val="accent6"/>
                </a:solidFill>
              </a:rPr>
              <a:t>You are now here</a:t>
            </a:r>
          </a:p>
        </p:txBody>
      </p:sp>
      <p:sp>
        <p:nvSpPr>
          <p:cNvPr id="10" name="Oval 9">
            <a:extLst>
              <a:ext uri="{FF2B5EF4-FFF2-40B4-BE49-F238E27FC236}">
                <a16:creationId xmlns:a16="http://schemas.microsoft.com/office/drawing/2014/main" id="{697F9268-A280-485E-ACDB-7ED5D0C42340}"/>
              </a:ext>
            </a:extLst>
          </p:cNvPr>
          <p:cNvSpPr/>
          <p:nvPr/>
        </p:nvSpPr>
        <p:spPr>
          <a:xfrm>
            <a:off x="9443178" y="4141965"/>
            <a:ext cx="657832" cy="709602"/>
          </a:xfrm>
          <a:prstGeom prst="ellipse">
            <a:avLst/>
          </a:prstGeom>
          <a:ln w="76200">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84163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How Are We Doing It?</a:t>
            </a:r>
          </a:p>
        </p:txBody>
      </p:sp>
      <p:pic>
        <p:nvPicPr>
          <p:cNvPr id="1026" name="Picture 2" descr="Bildergebnis für docker">
            <a:extLst>
              <a:ext uri="{FF2B5EF4-FFF2-40B4-BE49-F238E27FC236}">
                <a16:creationId xmlns:a16="http://schemas.microsoft.com/office/drawing/2014/main" id="{C85CBC39-3CF3-4486-B90D-F471F4BD1B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9004" y="166405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ldergebnis für Ansible">
            <a:extLst>
              <a:ext uri="{FF2B5EF4-FFF2-40B4-BE49-F238E27FC236}">
                <a16:creationId xmlns:a16="http://schemas.microsoft.com/office/drawing/2014/main" id="{80C2AD46-3B6C-47D6-9E00-2BB7C82B6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5731" y="1152525"/>
            <a:ext cx="111270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a:image/png;base64,iVBORw0KGgoAAAANSUhEUgAAAOEAAADhCAMAAAAJbSJIAAAAilBMVEX///8XFRUAAAAYFhYUEhIKBwf8/Pz09PTi4uJ0c3MSDw8MCQlYWFj5+fkQDQ1fXl6SkZHV1NTq6emCgYEyMDC/vr5mZWWbm5ulpaVubm7v7+9QT0+WlZWwr6/MzMzl5eXExMRFRESJiIgkIiKEg4Pb29srKSmjo6M7Ojq5uLgfHR0+PT1KSUk2NDQ7d6euAAARO0lEQVR4nO1daXeqOhQthyACBcX5gqJiQevw///eIwEVJIQDMvSt5f7U21sxmyRnzsnX1wcffPDBBx988MEHGJjOMLDnm+PYn8bwx8fN3A6GE7Pvob0N1bE3vjbah7KlQBaKJYf7keZvbEfte5g1oe6W2t5ibAydECJlEf1GNxhtY68td/83ltvNz4UN/pUXD8Sgf3qabrZ9DxuJyc7fU3IIbmlQmpef+aTv4Zdh+6vNFFAwU8efzJn2+4enUt1pIYBVj16CaOOG2tzpmwoXQ/8W0XuHXQI9IukHfdN5hfp7bYZejGgm95u/NJHb5QmUxujFUOA2HvZNLMHQDytLTgwMCH/+wmId+nKDyzMLHaRp3xwnUwBdbomgJMkEQOtTe0zGMpD2+CUcLb8vM2CwObW2PtPQ4bbqxQkJRo3LzyIY4Nqd8zPHAB3xowDwO/Y+5iG8ZZxVBoHzb4f8nGkrClAMC7TOJM5u3/EExiBwmXdDcK10uQPTUMAftM9v4vYygTEIXFvX//NDXxMYA+R2Bc5gbXQvYrIwYNyi+le1HlfoHQQWralGx+13hSaQ4dqS2ghm0K6VjYUMYStGnBf+iRlkUA4taMad3JWdjYGiNy5S5z3YaSJY0DDFDeh9c3oBgVWTBFd/jiCluGyO4MbowpevCh2OTRGcdxKsqA69qb3o/VGCdKE2ojQ8668SpLO4e59gMPtLevAVyuFt60bd/x1LhgMZTu/aqIs/TTACfL9HcP1HjO1iyOC/Q3Dz12eQ4h3jJgj/rhh9wjp7dQmqV9EUxoU/BpHaXMeyROKSHOFILnXTxVPRY5XR8ngc/7vVKCzBg5agzBb+8XhciHQW/KtHcC4iqIeJlHa89RVaydFE9K7rXTI9zkxk+8OmDsHJQbQJ06/NDJYuNByjIhG9ZZCKqmnC9y3VSPkP/gnl6ItFqHqLc4McCUiLl1K3nXg4i+ohRrGi0MNc7DmYGg1xJKBoufT95CaU69U9qaFwjUbvjJNAmPhNrNVofU55oXvhMpV0uWpJw0is6wu07HbKzdrIkdAnumUYSgzDsHRC6K85T4b8/DGUWB/gViP4WzIZUKRk7cWLXCVJ7Sw5hLfLfn91r/v95RYeSFJHm/0eA0aFTy6xr6rJU/UmFv/kUGzRb27x20mUNQkvi+lyM/eC7cRxVArHmWwDb/67/FnsQxlYsV88nTBbFabPxPoiejmHKnp/WWJwG1eB6HKm0TSyKQpHy7k9EaX8Bk6wWy5C+sd6NIGiLO/gW/zWK5ngQVkFJWjCz9sXOHwvd3jPbbJbjg4wE9uXQhNLoiIK7w1rJVMow1r8AHUnnDkeBs6uZJUdyzw5+If9Uk8vmUK5npX0Jn7LGBJ01Kbcr286pI6CVz4spL/vlavtJkJclVGmLqScLVkERB60UB22iaB8XMoF86DyxfB3GaIW1wATXeuFIWKVSjAqF6eY5/SzDzGLC/PuxSb8/Tl9aIsdJrLJdXoyCM4I/0duLq9VARsMQ2KVGTZjzBS+GYWtCVx0Gn7ET1EvqMAZZkM3DnFY5Q7rJjaHf3FBbn3W/XlBc48LT5eEwEtc++djuq+7HiIjJGJnf4uNs/QgTJHLK7K/RRGbFTYTg3dUGgNKjbGxiVw7Fxu7JueuT+tsQ2zBi3EqfsoQnUwzDp0zxGfbBUJiiWVIejBMbYKdxOJlapbEelIE+/HxkWJQKYyTbbEnlEsCUW3h521pesQqw30//QFMF1lVULhMcWaRpEvdq/sYgTiZ8mRYYFRuZ8jPjzsm9gRylekHfjrRw21Do3bW/H2oV5wsLIhI+bgX1IscvUOYeU+Nccr9NM7qVvYdk8riGzdIl7cRJ7jimV6CwU+Ik9138DeijWq1Ytx67gu0x+xEfnwfJ6fKcjKtAzlMnrwvSzgx6Oe+OzlsUZsJRpyPoqYfFp1TegXKTzRueVHjoLRhs4ccagHl6xPIl3NgsgKRjOq7TQV6meYtS5QuVVyOzR1s1svlOri/NPW4blWhmCiVyLFLUN5vXkTNR88WbAs6wTYrUcgbdrQ7FjwVceQn0E8U0RiyUhT+mV/cSPMx6ykqK/DyZuxrqvCTOf4DZhlxnk+9a+Vp85sjReRnDiPlrM/4sV3URswXZEYjK2dIlOzq3ujpLyOGSuO2Rub55n1ZN8cwKCszYAxzdpuKURb6IbMNf5PzXnHRk6KwUKwPRLKSuTY9/3qfzeYYqhgvz7i9bhTnjIjzWBmTLQ5Ck2g3LVer1XiULE0f4BbrlDUlft+5zTEcYCaD6K+bGBVIzPrOLLiqw/g+r+brgGiJTxsMMVlqORerwaV+0yNiKVliCKofftphWFocFY/1Nd6J8krSInJAhyhxTjmy4rxBJGIGbA59M/qnKWBI/19NVv/j5zvDya+mTV9b8GFynHLOyystOGIMU47FhO5CXc6/YSZ27K9VcoKA/XMpYDhK/oBCoz/7d4a3yTjRtNmUM8a9yJdtoVLI6RljWonnS7Hf25mCV2rNFjKkEb67ufvYuZQhCe9dYkh2OWPyR3JudaHcrvSnaFSHGJzgvohhyoZZlDKUiCVZRuyXZzxa1FmlnPmFM4VSDKlAIweOXfVgGBcLK8kqowxJuHggJKUMo59PritR7ad8p/QUbjZezSpUhUJ6UdIR6zNOSCNhuJ17dJqUf95uNx/Gfx8ZRY82wpRBGUNYR5rIZmHgtPDHzcZrxQKO4XPmTdegDNnPqwfsJ8MvjrbIPU/MMNl9Hvs55ZjiGL4GFFHB0tSn0gyf3sU6wzCn8asxJPeAGT1pkZY1Vcda5VNPg30QM2SrVLeSTs9sn4oYGs+XYZUyfGh8GrdQUoEXnMavxzBltVFpn5Tsnw7nMztLUsbQcD3bY7A910IzXFOGz+JYlNWWZ4jah+nUIx0M0WNvyhkO5/NIOJYxTE9EuT7MMDTcx1cPcE5+LYZW+GTI1G5afZwsBMMqGr9oDk1U3VZOlq5Rgajz0z9kprp1ez7h1hpDKpNTxoKKC0W96sPSUn8Koj+1knphsuJp/b3F8ChiSIVaakqGMsKVlXM2DcouzeTlmGwizyNjBau01MfXUn9F/yjH0DmQzDej3KB8gSjKt8joXYeZxZZ091JmOo/hY3UVMqR/ZVyT1yxxGDILGJ6+IsoszfsWuKxVZnHHpoUOs3Fkl/kcbUH3j07bctFYaiFD9hg6HnPD3tnDeyIHatc7zApNK3yUyMj7hygfP1KIaUM0kdrxcXI2uCxDNnYjdF0i8g/ZNxPr6l6A3RHBfsmsNuuwd90bsNf4TAiZuEYWOR8fV/CVjWDlOtS9MIxLz3XDoJHfQoYDFjojhhHt4+9IaTG9EFvexDJYd6NMhZKDSiFJuTgNKtYmkWyhiamljsUSgNEkw9C8dywwZo4gTrO5PwMOwy1I1n5AX3iKBmTyQQFupNarY6decG/mRUIF2sPQlLV4XSRRDIrt6R7vn3xdi6P6q+SvNPNrQIP/0YpUl+7ThP2XyVnienVYs9d4Kc4U4gTLVW+ladr0177v0CQSFfPwppo2ZufO2a9TAWU1FYBy5tEjNoyHef/wQN39Rh/Wfl7jUKj0gwRuznXFfdA49X1jASo4H4nSfCMJlAyOnPRd96QysDFZC47Rhi2jlsuOM7SOMa56j5M/xCnESCz2XG1ywnVS4ZT4Othi/133rFJAHP+kIMCpGcGpi76qZ+9ARTCosuAstQVugadt4O7hSKgplLkngnHClB/J7wzoMmaeQESWl0pW2N8kOidckS+/oeIWWWLc5yRip1DnH3jB2W10EvuqbdvekE23Cs4jIMUUzzjtCDjLsniEc+xxC9JTFe0O3cGooFIbVzBGUa0VTFNQ0SefimpEcdFyCrmHw3kVdlE225gGViNSit1XYeLinQyFB7Gx51DZQ7reivhNKBUfzzPRByzfajhZC3aI785oXArPZeGXKe3g22UxbaVuxoJuAUgfMaF47u6AV1DpXgaRgyfu3PdKUelqL86tKgT1g0DQo4/JMlgdnWJbV2uZLmxpEVTre0jiGHC7mCwqXlsgPqOMPP32fNqs7Wu05rdK64oGPIXWCLrlQALZgEWbnsZwAUrFPsUlzt0EeY40/UT4aWup0jtAqw6n6PzoA1zjT0lVauVB4OC3MY9D/1CjHWpppIwTUo7kydEbBpsf91wg1HQ4aHazcVTT1g51LkYp74XAaR/81AmBX/StOsD3qrGJHLDWy7UufsnmcLnId9RKR3XMdeHOiJayu2xgJlXWPrtuj3BE1728+a2c7sOen5Zf21Hx5lBof/GN59R1Hs3tbjkK32mBbuwRrzh/xAsWiUu/Auo0+QITg7adlU7f/sYbqiaeqKlO7PlKc2fKm/eX4w6a53Mf8J34EZs1VQwrRbhFCK1AVGbXkbbGqZHtdOGezqxg8c37k60Q9VY5eTY4P336QEUkmmXWIPkHN4sDP1qYehM3ECBDDwPOlQg67JPMvw2Wh6yWxzd1QzY7KMNTYpSAe9gSwh37zyDSCyYmKgTf+A4ouFOT5V+JbffArcmR4RwL4s1sOii5+oJC3HLrFRWdmgKC+HfK7zKpyEm9LF0KpXmcinlGfKhQ8JUV/Bx++NyAVCC4ZOvocrVrbSfndy98qRbELfg+uMYUVXc/LCkxKuguUoy3J1G3KlmNBWmsRDxG0sZVbdHWIUrVYKNd1iW9DBWTfjyNIT0yj+qF1nWJgjrKtWorKfPNi2qV4iApH57FtVuSJljD08gR9m+o0eAUVUtfCHy38gcKosOZ8Nq0cKHWqElBtQkuRI1XqvJXjSU/bE1VLYzz6bxDbSWYoBsj8gjua+T7CiTJYxIn+/3m65d/fw5U3RRf1bImr6jZ5ZAvSXQpeVte5AvMaTAMXhwCegSvxj32JZcTCVE3NM1dp4/UoTmLK2C9BQtS0Utj5PgKseuyVjyjvqgBVLN5DiYhb90Y956Ck8U+NpO2q8UlvjYGQlfb1M1JVY3VPkdUv/ERv3bhYf4NGFVvNR98OYG3m+88e6gOvgbbevFTbBvdV7zViZOrMrLhrEBiBdqUcHwvyXB0mNX6SmS3ufx43mkuzi9eyLyzYeSfM0nmXWR2UYwLVr19gTvUkh9NUVkCDuaF87VWZt3b//ZjM2FGy8dXOuxrbcV6DJXwzVajQ560gWxRVfyP+cm67OgPzqTed9ZiaFS+jSwHj+dIJTsvC2f4Xh1RnX1okQayexuO1SLDtPly7xoMG7pCnqenZBg1XvhVg2FTF8gfebZn2Q1b1VGZIWmu0nXMo6gofnUHQoSqDEnlSIkAPo8igduyyexvVYZNEiyKrFkgTz2uyKmTfarIsFmC1JXieouRwU2+l7vASXgOaBLp+O9cp5aoGsPma3mWRTlZ6lWcZxd3tFiM3P0pZF5GHcO0CkO9jWKlo1WcuKQnYeNiBoPeR1nvbr0KvoXVznmBX4K/f6FdhpbSUgGvfUZX87fKEPTWalsne+yhnDYZwq1ZPZyBquFqQFpkSB5VBe1gsEQVSrTH0IJx20c8PYIYSGsMoYsDnuqivCCkJYZ6Cx4NF6tSmVrLbStlCOTY1UGW4LtE4LTBUAe3w7tRBmvxbmyBIRh+t6fIgxEYxSU+TTOUrU4n8D6g2WtKJsWwzh2XhQxlAofiO9dbxMSXizKktRgW1pIBmbZoxQhh/yuoNm2SoQKjPu7mvcO7cjk2x1CB067pQVfEbsThWCvKx2EI4LZ9ngOBgTfK1WQ3wpAAfO967jOSYOBpL1X8DUQxdJD/8aNc/YBW8UPq7ddJl6QvQVVAnvZ1u1sR1N/R/cxJ3VDtPSprRMtz03e3Ji4mx6RBV91I5k/88ZqVDp3ADNaaNq6/vOwx/fgf2n0ffPDBBx988MEHH3SE/wA93iyeeAcuSAAAAABJRU5ErkJggg==">
            <a:extLst>
              <a:ext uri="{FF2B5EF4-FFF2-40B4-BE49-F238E27FC236}">
                <a16:creationId xmlns:a16="http://schemas.microsoft.com/office/drawing/2014/main" id="{663EF66F-DE92-4909-9EF0-6C9C67B8A7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7838" y="3286064"/>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C62F307-729D-4120-B195-94029184DAF6}"/>
              </a:ext>
            </a:extLst>
          </p:cNvPr>
          <p:cNvPicPr>
            <a:picLocks noChangeAspect="1"/>
          </p:cNvPicPr>
          <p:nvPr/>
        </p:nvPicPr>
        <p:blipFill>
          <a:blip r:embed="rId5"/>
          <a:stretch>
            <a:fillRect/>
          </a:stretch>
        </p:blipFill>
        <p:spPr>
          <a:xfrm>
            <a:off x="6317338" y="1050468"/>
            <a:ext cx="2575932" cy="1371600"/>
          </a:xfrm>
          <a:prstGeom prst="rect">
            <a:avLst/>
          </a:prstGeom>
        </p:spPr>
      </p:pic>
      <p:pic>
        <p:nvPicPr>
          <p:cNvPr id="1034" name="Picture 10" descr="Bildergebnis für Network Automation and Programmability Abstraction Layer with Multivendor support">
            <a:extLst>
              <a:ext uri="{FF2B5EF4-FFF2-40B4-BE49-F238E27FC236}">
                <a16:creationId xmlns:a16="http://schemas.microsoft.com/office/drawing/2014/main" id="{B59AFCB1-1DF9-4300-B96B-BD71C92BD6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4901" y="1682856"/>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ildergebnis für ELK Stack">
            <a:extLst>
              <a:ext uri="{FF2B5EF4-FFF2-40B4-BE49-F238E27FC236}">
                <a16:creationId xmlns:a16="http://schemas.microsoft.com/office/drawing/2014/main" id="{77020291-ED3D-4CC3-8BFE-F37AAA6AA1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993" y="1293818"/>
            <a:ext cx="1913021"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ildergebnis für AWS">
            <a:extLst>
              <a:ext uri="{FF2B5EF4-FFF2-40B4-BE49-F238E27FC236}">
                <a16:creationId xmlns:a16="http://schemas.microsoft.com/office/drawing/2014/main" id="{F5443603-F4EF-4EE0-B26E-3A78FEE701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0142" y="2930488"/>
            <a:ext cx="2995863"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ildergebnis für google cloud">
            <a:extLst>
              <a:ext uri="{FF2B5EF4-FFF2-40B4-BE49-F238E27FC236}">
                <a16:creationId xmlns:a16="http://schemas.microsoft.com/office/drawing/2014/main" id="{603F0C42-E1AD-407F-8212-A6912E0121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303" y="5117586"/>
            <a:ext cx="2480378"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Bildergebnis für JSON logo">
            <a:extLst>
              <a:ext uri="{FF2B5EF4-FFF2-40B4-BE49-F238E27FC236}">
                <a16:creationId xmlns:a16="http://schemas.microsoft.com/office/drawing/2014/main" id="{985CE2B4-0385-44F5-ACB5-34B8A31B32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691" y="2944385"/>
            <a:ext cx="2283544" cy="90190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ata:image/jpeg;base64,/9j/4AAQSkZJRgABAQAAAQABAAD/2wCEAAkGBxAQEA0QEA8SEhAXFREVEhUXFhAQFRcSFRcWGBUVFRcYHSggGBonGxYVITEhJSkrLi8vGR8zODMsNyg5Li0BCgoKDg0OGhAQGC8lHSAuLTAtLS0tNy0tLSstLS0tLS0tMS8tLS0rKy0tLS0rLSstKystLSsvLS0tLTctLy0tLf/AABEIAO0A1AMBEQACEQEDEQH/xAAbAAEAAgMBAQAAAAAAAAAAAAAAAgcEBQYBA//EAEgQAAEDAgIFBgoHBQcFAAAAAAEAAgMEEQUSBgchMXETIkFRYZEUMjRScnOBobGyNUJUksHR0jOis8LxYnSCo8Ph8BUWJFNj/8QAGgEBAAIDAQAAAAAAAAAAAAAAAAEEAgMFBv/EADcRAQABAwEFBAcIAQUAAAAAAAABAgMRBAUSFDFRITJBcRNSYYGRocEVIjNTsdHh8UIjNGKi8P/aAAwDAQACEQMRAD8AvFAQEBAQEBAQcfjum7YnOjp2CRw2F7icl+wDa7jce1XLWkmqM1dind1cUzintcpWaU1sl71DmjqZaO3Ajb71bp09unwVKtRcnxaqaumd400juL3u+JWyKaY5Q179U85YripQ9ZUPb4r3N4Oc34KJiJ5wmJmOUsun0grIyCyqm4F7njudcLCbVE86YZxdrjlVLqtH9YTszY6xoynZyrRa3a9o3jtHcqt3SRzo+C1a1fhX8VhMeHAOaQWkAgjaCDuIPSFRXkkBAQEBAQEBAQEBAQEBAQEBAQajSyrMVHUvabOyhoPSM5Dbjt5y3WKd65ENN+rdtzKs8Bw3wqoihvlablxG8NaLm3b0e1dO7c3KZqcy1b36opWJNodROjyCLKbbHhzs4PXcnbwOxc6NTcic5dKdNbmMYVZiFMYZZYnG5Y5zSeuxtccd66VNW9ETHi5lVO7Mx0YhKyYokolAlBAlQLL1WYq58U1M835PK6P0H3u3gCP3lQ1dGJiqPF0NJXmJp6O6VNbEBAQEBAQEBAQEBAQEBAQEBBz2nvkE3pRfO1WNL+LHvV9V+FPu/VW+D4k6mnimaL5SbjddpFnDs2H4LpXKIrpmmXOt1zRVFUO9m0/pBHma2R0ltjC3Lt7XbgOF1z40lecSvzq6MZjmrStqXSySSv8AGe5zndV3G+zsXRpiKYiIc6qZqmZljkqRAlBElQPmSiXa6pz/AOVUep/naqms7sea1pO9PktNc90BAQEBAQEBAQEBAQEBAQEBAQabS6hknpJYom5nkxkC7W7ngnaSBuC3aeuKa4mWnUUTXRMQr46HYh9n/wAyH9Sv8Ta6qHDXeiJ0MxD7P/mQ/qTibXU4a70QOheIfZ/8yH9ScTa6nDXOjCxTR2rpmcpPDkZcNvnjdtO4Wa4noWVF6iucUyxrs10RmYaclbGtAlEoEoO11S+V1HqT87FU1fdjzWtJ3p8lqrnugICAgICAgICAgICAgICDAxnF4aRmeV2/xWja5x6gPx3LZbtVXJxDXcu024zLhcQ06qXk8k1kTejZyjvaTs9yvUaSiOfao16uueXY1x0vr/tB+5D+lbOGtdGvibvVE6YV/wBpP3If0pw1rocRd6onTHEPtJ+5D+lRw1rocRd6oHTLEPtJ+5B+lOGtdE8Rd9ZE6Z4j9pP3IP0Jw9rocRd6sPE9I6upZyc82dlw62WJu0bjdrQelZU2qKZzTDGq7XVGKpaclbGCBKCBKDt9UnldR6k/OxVNX3Y81vSd6fJYb6h9zzjvK8Vc1l+K6oiuecu3FunHJHwl/nH3LDjb/rp9HT0feCt22d3/AJq9ptpzndu/H92uux40s5dpWEBAQEBAQEBAQEEJpAxrnuNmtBLj1AC5KmIzOIRM4jMqexrFH1Uz5XX27GN81g8Vv59pK7Fu3FFO7Dj3Lk11b0tcStjWgSoSgSggSgiSiUCVAgSggSiUCUECoHc6pPK6j1J+diq6vux5rek70+TvpN7uJXgb34lXnP6u9TyhAlass0SVjMpbTD5czLdI2ezoXpdm3/SWcTzp7P2Ur9O7V5sldBpEBAQEBAQEBAQaHTep5OimtvflYP8AERm/dDlv01ObkNGpqxblVJK6zkoEoIEqEoEoIEolAlBAlQIEolAlBAlQCCxtUdER4ZUuFm2bG09ZHOf/ACKjrrkU09vh2yvaOiZmZ9zrnOvcrwFVWZmZ8XeiECVhlKJKjKWZhb+e4dY+H9Supsi5i7NPWP0/to1NP3YltF6NSEBAQEBAQEBAQcbrNltDTM65C77rSP5lc0UfemfYp62fuxHtV0Sui5yBKhKBKCBKJRJQRaC7xQTwBPwUEdrwxP8AMd3FRmE4lAxP8x3cUzCcSgYX+Y7uKZgxIKd52CN5PouP4KMwYno6HR/QmrqnNLmOgh+s94LTb+ww7Se02HatVzUUUe2W63Yrr9kLQihip4Y6aAWjaLdd+kknpJNySvIbU1/pJm3TOes/R29NYiiHzJXEyuIkrHKUSVjlL7ULrSM4kd4KubPqxqaP/eEtd6P9OW8XrnNEBAQEBAQEBAQcPrQbzKQ/2pB3hv5K7oucqWt5Qr4lX1B8yUESUSlTU75XsjjaXPcbNaN5P/OlRMxEZlMRMziFmYHoZTUzWvqQJ599jtY09TWnfxd7lxdZtOm3449kc5dOxo45z2z8nRNrLABrAB0Dd8FxKtrVTPZR81+LEdTw4+aPesftav1YT6COp4cfNHvT7Wr9WD0EdTw8+aPeo+1q/VhPoI6vDiB80e9RO16/Vg4eOr4TVb3bCbDqGxU72vvXYxM4jpDbTappY5KpZbUSVjlLwlRlKJKxyl9KP9pHxCs6Ht1NHmwu9yXQL2bliAgICAgICAgIOU1kwZqNr/MlYTwcCz4uCtaScV46wq6uM0Z6Sq4ldJzUCUSiSgsDVjhrWsnrHi7rmOPsaLFxHE2H+E9a5m0L8W6Z6RGV/RWs/e9zqXvJJJ3rw9y5VcqmqrnLtxERGIRWCRB4Soyl4SoylElY5SiSscpeEqMpRJWOWSJKxylElRlLKwpt5W9gJ/D8V0Nk0b+qiekTP0+rRqZxbn2t6vXOaICAgICAgICAgwMeovCKaohG9zHZfTG1v7wCztVbtcSwuU71EwpArsuOgSggSoFs6EfRVP2mX+M/8l57bfcr930djQd2Pf8AVsV5N0xB4SoyyRJWOUokrHKUSVGUvCVjlKJKxylElRlLwlY5SiSscpbfBYrNc89OwcB/v8F6XYljdt1XZ/y7I8o/n9FDV15qino2S7ioICAgICAgICAgIKy090YfHI+qhaXQuJdIALljvrOt5p336DfoXR01+Jjdq5ufqLExO9TycQSrSogSiVt6D/RVNxm/jyLzu2+5V7vo6+g7se/6tldeUy6iJKxylElY5SiSoyl4SscpRJWOUokqMpeErHLJElY5S8UJfWlpnSOsN3SegD81Z0mkr1Ne7Ty8Z6fz7Gu5di3GZdFGwNAaNwFgva27dNuiKKeUOTVVNU5lJZoEBAQEBAQEBAQEBBqKvRihlJc+ljzHeQCwk9Zy2utsXrkcpaps0Tzhjf8AZWHfZR9+X9SniLnVHD2+jYNoYqenEULMkbTzW3JtmdmO07d5K5m1KpqsVTPs/WFnT0xTVEQwiV5fK+iSoyyeErHKX0pnsDueLi3HarGkrs03M3ozTjz7WFyKpj7vNlcvT+b7l0uJ2d6nyady91ecvT+b7k4nZvqfI3L/AFecvTeZ7lHE7N9T5J9Hf6vrT8hISGsF7X3WW/TRoNRVNNFEZj2MLnpqIzMvv4FF5je5XPs/Tflx8Gr01z1jwKL/ANbe5OA035cfA9Nc9Z92tAFgAB2bFappppjFMYhrmZntl6skCAgICAgICAgICAgICAgxsQ/Zu9nxVDaf+2q936ttjvw1JK8vlfRJWOUvCVGUokrHKUSVjlL6wUr37WjZ17grOn0V7URmiOzqwru0Uc5fKaJzDZwsVovWblmrduRiWdFVNUZiWbgnju9H8QursP8AGq8vrCvrO5Hm3K9O54gICAgICAgICAgICAgICAgIMeubeN3f3FUtoUTVp6ojz+E5bbM4rhpSV5PLoPCVjlkiSscpRJUZS8JWMyl0FAQY47dQ7+n3r2mz5pnTUbvT5+Pzcq9ExcnLDxwi0Y+tc93/ACy5m3Zp3aI/yzPw/vCxo85nohgjOc93RYDv/otWwqJ366/DEQy1k9kQ269IoCAgICAgICAgICAgICAgICAgINTWUJFywXb1dI/MLzeu2ZXRM12ozT08Y/eF61fieyrm15K40ytPCVjlKJKxyl4oS+kU72XyuIW+zqbtn8OqYyxqt01d6H1hp5Jjfaetx3f7rfY0uo1le9z61Ty/nyhrruUWox8m8poBG0NHt7T1r1mm09Gntxbp/uerm3K5rqzL6qwwEBAQEBAQEBAQEBAQEBAQEBAQEHxmpmP8ZoJ69x7wq17R2b3fpiZ6+Pxhspu108pYkmEsO5zh3Fc65sS1PdqmPm306uqOcPl/0f8A+n7v+6r/AGDP5n/X+WfGf8fn/CbcHHS8ngAPzWynYVH+Vc+6MfuxnWT4QyYsPib9W57dvu3K9a2Xprfbu5n29v8AHyaqtRcq8WUug0CAgICAgICAgICAgICAgICAgICAgIPLoPMwQM4QM4Qe5gg9ugICAgICAgICAgICAgICAgICAgIPCg+big+ZKCJKDy5QASgkCgm0oPo1BNAQEBAQEBAQEBAQEBAQEBAQEBB5ZB4WBB5yYQeckEHvJhAyBBINQeoCAgICAgICAgICAgICAgICAgICAgICD4VtbFAwyTSNjYN7nEAXO4dp7EGNg+MQVbXvgcXMa8sJLXNu4AHYDttZwQbBAQEBAQEBAQEBAQEBAQEBAQEBAQEBAQa7FccpaUXnnYw2vlvmeR2MF3HuQbAG9ig5TWd5A71kXxQYuqfySo9e7+HGg7ZAQEBAQEBAQEBAQQmeWtcQ0vIBIaMoJ7BmIF+JCDVM0gblD3wTMYZeRBdyJ5+d0bvFeSA1zTc9W0XQYuM6Y01LM6F7JnPABJY1hG0XAuXDbZB0SAgICAgICAgIKf1neXyeqj+BQW9F4reAQcrrO8gd6yL4oMXVP5JUevd/DjQdsgICAgICAgICAgICDVOwUOi5Jz7tMtRI7Za7ZnTHLv2Ecra/Yg0GM6DPqXRvdVgPDLPPJE5nl73ucOfzRd9gNtgBtQarFdMqurn8Gw5paCSA6zeUfbeedsY21+3huQes0FxCYZqius49BfNN33IA9iDV18GJYO+N4nLoibNOZz4nHflex3im1/fY7EFkaN40ytp2TNGU+LI3fleN47RtBHYQg5vWbjFRTilZBK6MP5bPlsCcuS1nbx4x3WQb7QyRzqCkc5xc4suSSXEm52kneg3SCstZWLVMNYxkNRLG3kGOs17mjMXyAmw6dg7kHdzRSy0eWOQsldCA19yCHlo51xt3oKf0rop4Kh0dTNy0mRpL7udzTewu7ag77B9HcSjmgklxAyRAguZnmOZtt1jsQZGs7yB3rIvig43RTSOengfS0sBlqJJHPBsXBrcrG+KN52HaSANm9BuZcEx6UZ31YY7zBK6M8LRty+9BrcH0wrKOcw1pe9gdlka+xkZ/aa4bXdBsb3G7egtZrgQCDcHaD2IOE0w0ykbL4HRbZbhj3gB5Dzs5OMbi6+wno3b9wYkOg+ITDPUVxbIduUullI7CcwA9lwgwJ63E8IlYJZDNCd2ZzpI3gbwHO5zHdnxCCx8ExWOrhZPEeadhB3tcN7Xdo/IoNLpdplHRHkmMMk+UOsbtY0HcXHp4DvCDUw4ZjVYM81V4Kw7Qxt2OAPYzaB6TroNdjGjuKUbHTx1ssrWi78skzXADeS0khw9vsQbnQLS6SqcaaosZQ0uY8ANzgbw4DZm6bjeL9W0O3QEBBTurv6Sh4TfI5BcSDSaa0gloKsEeKwyN7HR88W7re1BxGqmtLamaG/NfHm/xsIt7nO7ggzNbu+g4T/6SDqtCPo+i9D8Sg3iCpta3lrP7vH88qC0cO/Ywegz5QgqfWf5e/wBVH8Cgt6LxW8Ag5XWd5A71kXxQYeqeMeC1DrDMZiCbC9gxhAv1XJ7yg7hBVetWBrauF4Fi+IZu0tcQCfYQPYg7Ckr3Q4PFPfntpGFt/OEYDb+2yDjdV1GJKuSV3OMbCQTtOd5tm42z96C1kGj02oWzUFUCNrGOlb1h0YzbOIBHtKDjNVFcRPUU9+a5nKAdTmEA24hw+6EGu1oeXP8AVR/zILej8VvAIPSL7Cgp7QlgZi0LRuD6ho4COQD4ILiQEBBTurv6Sh4TfI5BcSDX6ROAo60ndyE3yOQVdq1aTiEduhkpPC1viQg3et3fQcJ/9JB1WhH0fReh+JQbxBU2tby1n93j+eVBaNB+yh9BnyhBU+s/y9/qo/gUFvReK3gEHK6zvIHesi+KDF1T+SVHr3fw40HbIKw1s+UUvq3fMg6CpiLsBaB9kjd7Gta4+4INDqlkAmq29JjjI4NcQfmCCzUGv0hkDaOtceiGY/uOQVrqtiJrnHobDIT7XMA+PuQfHWh5c/1Uf8yC3o/FbwCCSCn9EPpiL1tV8kqC4EBAQUnobiEVPXRSzOyxjlATYm2ZpAvbouUFz01THK0Pje17Duc0hw7wg43WPpDGyB9JG8OmksHgEHIy9zm6ibWt1ElBi6q8Hc0S1jxbMOTi7W3u93AkNA9EoJ62aRzo6SYC7WOe13ZymXKT2XZb2hB99XekULqeOlke1kzMwaHEND2kkjKTvIva2/ZdB2VRUxxtL5HtY0b3OIaO8oKe1g4rDVVfKQOzMbE2PNYgFwc8m1945w2oLfof2UPoM+AQVVrShcK3MRsdEzKeg2LgR8O8ILSwyrZNDFLG4OY5oII29G0HqI3WQc7rO8gd6yL4oMXVP5JUevd/DjQdsgrDWz5RS+rd8yDuNG4g7D6JrhdrqaEEdYMYuEFa0mfB8SHKAmMXaT59O/c4dZFgbdbSEFuUtSyVjZI3h7HC7XA3BCDjdZOkEccDqRjwZpLB4B8SMG5zdRNgLdRKD7atcEdTwPnkbaSbKQDvETb5b9RNyeFkHIa0PLn+qj/mQW9H4reAQSQU9oj9MRetqfklQXCgICCltCaOOeujilYHxuEt2n0HW4HtQddW6tYS4mCpkiB6CBKLdQN2m3ElBPDNW1PG4OmldMB9UNETT6ViSR7Qg7aNgaA1oAaAAABYADcAOgII1EDJGOZI0OY4EOaRcEHoIQcPX6s4XOJhqHxtP1XNEwHYDcG3G6Dyk1YQAgy1Ej+xrWRfHMg5jWDhcFLURQwMyt5Brjtc4lxfILkk79gQXBTsysYOprR3BBhY5gkFZGI523tta4bHNPW0/huQc/hGggpaiOaOrkyNdcsLbZh1OLSAe5BvdI8GbWwGBzywZmuuACebxQfPRfAG0ET4myOkDnl9yALEta22z0UG4Qc7pNonFXvjfJLIwtaWgNy2IJvtuEG6w6kEEMMLSSI2MYCbXIY0NBNunYgx8awWCsZyc7MwFy1w2OaT0tPRw3HpQck7VxlLuRr5Y2HeMtyeJa5oPcg2OCaBUtO4SPLp5AbjPYMB6wwbzxJQdYg5LSXQhtbO6Y1DoyWtblDA7dfbe/ag6xosAEHqDlsM0Ihgqm1TZpHPDpHZTky3eHAjYL/WKDqUBAQU7q8+koeE3yOQXEgICAgIPjWVccLHSSvaxg3ucQB/XsQVRUPOLYo0xtJhuwbRugjPOc7quS63pAILdQEBAQEBAQEBAQEBAQEBAQEBAQcLheijaHEKV7JnPa7lgGuaARzHb3A2PcEHdICAgIOd0+lkjoZJIpXxPa6La0lpIc8MIuOjnX9iDksE0ONaBLUVkrh0ixc/b1Pe427kFgYPg8FIzk4Iw0Ha47S5x63OO0/h0IM9AQEBAQEBAQEBAQEBAQEBAQEBB//Z">
            <a:extLst>
              <a:ext uri="{FF2B5EF4-FFF2-40B4-BE49-F238E27FC236}">
                <a16:creationId xmlns:a16="http://schemas.microsoft.com/office/drawing/2014/main" id="{7E8CB013-6D30-4B58-AA4A-79CA20EDA2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5836" y="3887360"/>
            <a:ext cx="1440655" cy="161054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Bildergebnis für YML logo">
            <a:extLst>
              <a:ext uri="{FF2B5EF4-FFF2-40B4-BE49-F238E27FC236}">
                <a16:creationId xmlns:a16="http://schemas.microsoft.com/office/drawing/2014/main" id="{F1898741-03C8-48E9-8C6F-1FDF127E47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47179" y="1604986"/>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Bildergebnis für VIRL logo">
            <a:extLst>
              <a:ext uri="{FF2B5EF4-FFF2-40B4-BE49-F238E27FC236}">
                <a16:creationId xmlns:a16="http://schemas.microsoft.com/office/drawing/2014/main" id="{509646F4-8B56-457F-8B5D-8376A08D26D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1750" y="1262063"/>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Bildergebnis für Vagrant logo">
            <a:extLst>
              <a:ext uri="{FF2B5EF4-FFF2-40B4-BE49-F238E27FC236}">
                <a16:creationId xmlns:a16="http://schemas.microsoft.com/office/drawing/2014/main" id="{78A1BEAF-5EDB-4A4A-8F7A-F04F3FE27A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86336" y="4830967"/>
            <a:ext cx="1122721"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Bildergebnis für Kafka logo">
            <a:extLst>
              <a:ext uri="{FF2B5EF4-FFF2-40B4-BE49-F238E27FC236}">
                <a16:creationId xmlns:a16="http://schemas.microsoft.com/office/drawing/2014/main" id="{A25534E3-29D3-480F-BBDF-29037457F45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92080" y="5117586"/>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Bildergebnis für Grafana logo">
            <a:extLst>
              <a:ext uri="{FF2B5EF4-FFF2-40B4-BE49-F238E27FC236}">
                <a16:creationId xmlns:a16="http://schemas.microsoft.com/office/drawing/2014/main" id="{EA132134-A3B1-4C85-A594-5093EF3A937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72146" y="5528911"/>
            <a:ext cx="2670227" cy="644134"/>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Bildergebnis für VirtualBox logo">
            <a:extLst>
              <a:ext uri="{FF2B5EF4-FFF2-40B4-BE49-F238E27FC236}">
                <a16:creationId xmlns:a16="http://schemas.microsoft.com/office/drawing/2014/main" id="{B4BA55C3-0C97-49BF-93F7-8B48174E141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47564" y="3745986"/>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Bildergebnis für Portworx logo">
            <a:extLst>
              <a:ext uri="{FF2B5EF4-FFF2-40B4-BE49-F238E27FC236}">
                <a16:creationId xmlns:a16="http://schemas.microsoft.com/office/drawing/2014/main" id="{44DB6005-3D56-4D54-857E-67E9A57CD8E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69088" y="3078503"/>
            <a:ext cx="2171054" cy="78366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F4E36D8-3191-4363-BE00-E8E7FD4074A6}"/>
              </a:ext>
            </a:extLst>
          </p:cNvPr>
          <p:cNvPicPr>
            <a:picLocks noChangeAspect="1"/>
          </p:cNvPicPr>
          <p:nvPr/>
        </p:nvPicPr>
        <p:blipFill>
          <a:blip r:embed="rId19"/>
          <a:stretch>
            <a:fillRect/>
          </a:stretch>
        </p:blipFill>
        <p:spPr>
          <a:xfrm>
            <a:off x="8679004" y="4708451"/>
            <a:ext cx="1536504" cy="860442"/>
          </a:xfrm>
          <a:prstGeom prst="rect">
            <a:avLst/>
          </a:prstGeom>
        </p:spPr>
      </p:pic>
      <p:pic>
        <p:nvPicPr>
          <p:cNvPr id="1064" name="Picture 40" descr="Bildergebnis für ifttt logo">
            <a:extLst>
              <a:ext uri="{FF2B5EF4-FFF2-40B4-BE49-F238E27FC236}">
                <a16:creationId xmlns:a16="http://schemas.microsoft.com/office/drawing/2014/main" id="{DADD42D0-0405-4F44-8A23-9DFA838F3CD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95803" y="4253647"/>
            <a:ext cx="1265038" cy="104365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EE9BF31-4319-4F53-81C4-E680463EAB42}"/>
              </a:ext>
            </a:extLst>
          </p:cNvPr>
          <p:cNvSpPr txBox="1"/>
          <p:nvPr/>
        </p:nvSpPr>
        <p:spPr>
          <a:xfrm>
            <a:off x="3313379" y="2888217"/>
            <a:ext cx="1681871" cy="523220"/>
          </a:xfrm>
          <a:prstGeom prst="rect">
            <a:avLst/>
          </a:prstGeom>
          <a:noFill/>
        </p:spPr>
        <p:txBody>
          <a:bodyPr wrap="none" rtlCol="0">
            <a:spAutoFit/>
          </a:bodyPr>
          <a:lstStyle/>
          <a:p>
            <a:r>
              <a:rPr lang="en-US" sz="2800" b="1" dirty="0"/>
              <a:t>Oxidized</a:t>
            </a:r>
          </a:p>
        </p:txBody>
      </p:sp>
    </p:spTree>
    <p:extLst>
      <p:ext uri="{BB962C8B-B14F-4D97-AF65-F5344CB8AC3E}">
        <p14:creationId xmlns:p14="http://schemas.microsoft.com/office/powerpoint/2010/main" val="3819931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8EAF23-DCAA-4AE6-A16B-EF81A8669D6D}"/>
              </a:ext>
            </a:extLst>
          </p:cNvPr>
          <p:cNvPicPr>
            <a:picLocks noChangeAspect="1"/>
          </p:cNvPicPr>
          <p:nvPr/>
        </p:nvPicPr>
        <p:blipFill>
          <a:blip r:embed="rId2"/>
          <a:stretch>
            <a:fillRect/>
          </a:stretch>
        </p:blipFill>
        <p:spPr>
          <a:xfrm>
            <a:off x="1135995" y="350874"/>
            <a:ext cx="9953763" cy="6177197"/>
          </a:xfrm>
          <a:prstGeom prst="rect">
            <a:avLst/>
          </a:prstGeom>
        </p:spPr>
      </p:pic>
    </p:spTree>
    <p:extLst>
      <p:ext uri="{BB962C8B-B14F-4D97-AF65-F5344CB8AC3E}">
        <p14:creationId xmlns:p14="http://schemas.microsoft.com/office/powerpoint/2010/main" val="975544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25C5A-2022-AE44-ACFF-638B716FE1E8}"/>
              </a:ext>
            </a:extLst>
          </p:cNvPr>
          <p:cNvSpPr>
            <a:spLocks noGrp="1"/>
          </p:cNvSpPr>
          <p:nvPr>
            <p:ph type="title"/>
          </p:nvPr>
        </p:nvSpPr>
        <p:spPr/>
        <p:txBody>
          <a:bodyPr/>
          <a:lstStyle/>
          <a:p>
            <a:r>
              <a:rPr lang="en-US" dirty="0"/>
              <a:t>Tools &amp; Skills – Suggested Path</a:t>
            </a:r>
          </a:p>
        </p:txBody>
      </p:sp>
      <p:sp>
        <p:nvSpPr>
          <p:cNvPr id="3" name="Content Placeholder 2">
            <a:extLst>
              <a:ext uri="{FF2B5EF4-FFF2-40B4-BE49-F238E27FC236}">
                <a16:creationId xmlns:a16="http://schemas.microsoft.com/office/drawing/2014/main" id="{409BCB1C-AEA7-A246-B7B8-14C459AF618D}"/>
              </a:ext>
            </a:extLst>
          </p:cNvPr>
          <p:cNvSpPr>
            <a:spLocks noGrp="1"/>
          </p:cNvSpPr>
          <p:nvPr>
            <p:ph sz="half" idx="1"/>
          </p:nvPr>
        </p:nvSpPr>
        <p:spPr/>
        <p:txBody>
          <a:bodyPr>
            <a:normAutofit/>
          </a:bodyPr>
          <a:lstStyle/>
          <a:p>
            <a:pPr marL="0" indent="0">
              <a:buNone/>
            </a:pPr>
            <a:r>
              <a:rPr lang="en-US" sz="2000" dirty="0"/>
              <a:t>Previous Programming Experience</a:t>
            </a:r>
          </a:p>
          <a:p>
            <a:r>
              <a:rPr lang="en-US" dirty="0"/>
              <a:t>Python </a:t>
            </a:r>
          </a:p>
          <a:p>
            <a:pPr lvl="1"/>
            <a:r>
              <a:rPr lang="en-US" dirty="0"/>
              <a:t>netmiko, ciscoconfparse, napalm, textfsm</a:t>
            </a:r>
          </a:p>
          <a:p>
            <a:pPr marL="0" indent="0">
              <a:buNone/>
            </a:pPr>
            <a:endParaRPr lang="en-US" dirty="0"/>
          </a:p>
          <a:p>
            <a:r>
              <a:rPr lang="en-US" dirty="0"/>
              <a:t>Data Representation/Serialization</a:t>
            </a:r>
          </a:p>
          <a:p>
            <a:pPr lvl="1"/>
            <a:r>
              <a:rPr lang="en-US" dirty="0"/>
              <a:t>JSON</a:t>
            </a:r>
          </a:p>
          <a:p>
            <a:pPr lvl="1"/>
            <a:r>
              <a:rPr lang="en-US" dirty="0"/>
              <a:t>YAML</a:t>
            </a:r>
          </a:p>
          <a:p>
            <a:r>
              <a:rPr lang="en-US" dirty="0"/>
              <a:t>Revision Control</a:t>
            </a:r>
          </a:p>
          <a:p>
            <a:pPr lvl="1"/>
            <a:r>
              <a:rPr lang="en-US" dirty="0"/>
              <a:t>Git/GitHub	</a:t>
            </a:r>
          </a:p>
          <a:p>
            <a:r>
              <a:rPr lang="en-US" dirty="0"/>
              <a:t>Linux</a:t>
            </a:r>
          </a:p>
        </p:txBody>
      </p:sp>
      <p:sp>
        <p:nvSpPr>
          <p:cNvPr id="4" name="Content Placeholder 3">
            <a:extLst>
              <a:ext uri="{FF2B5EF4-FFF2-40B4-BE49-F238E27FC236}">
                <a16:creationId xmlns:a16="http://schemas.microsoft.com/office/drawing/2014/main" id="{99093ED5-91BB-D64C-B6B5-3BFC471C9D5B}"/>
              </a:ext>
            </a:extLst>
          </p:cNvPr>
          <p:cNvSpPr>
            <a:spLocks noGrp="1"/>
          </p:cNvSpPr>
          <p:nvPr>
            <p:ph sz="half" idx="2"/>
          </p:nvPr>
        </p:nvSpPr>
        <p:spPr/>
        <p:txBody>
          <a:bodyPr>
            <a:normAutofit/>
          </a:bodyPr>
          <a:lstStyle/>
          <a:p>
            <a:pPr marL="0" indent="0">
              <a:buNone/>
            </a:pPr>
            <a:r>
              <a:rPr lang="en-US" sz="2000" dirty="0"/>
              <a:t>No Previous Programming Experience</a:t>
            </a:r>
          </a:p>
          <a:p>
            <a:r>
              <a:rPr lang="en-US" dirty="0"/>
              <a:t>Ansible</a:t>
            </a:r>
          </a:p>
          <a:p>
            <a:pPr lvl="1"/>
            <a:r>
              <a:rPr lang="en-US" dirty="0"/>
              <a:t>Network Modules, Network Engine</a:t>
            </a:r>
          </a:p>
          <a:p>
            <a:pPr marL="0" indent="0">
              <a:buNone/>
            </a:pPr>
            <a:endParaRPr lang="en-US" dirty="0"/>
          </a:p>
          <a:p>
            <a:r>
              <a:rPr lang="en-US" dirty="0"/>
              <a:t>Data Representation/Serialization</a:t>
            </a:r>
          </a:p>
          <a:p>
            <a:pPr lvl="1"/>
            <a:r>
              <a:rPr lang="en-US" dirty="0"/>
              <a:t>YAML</a:t>
            </a:r>
          </a:p>
          <a:p>
            <a:pPr lvl="1"/>
            <a:r>
              <a:rPr lang="en-US" dirty="0"/>
              <a:t>JSON</a:t>
            </a:r>
          </a:p>
          <a:p>
            <a:r>
              <a:rPr lang="en-US" dirty="0"/>
              <a:t>Revision Control</a:t>
            </a:r>
          </a:p>
          <a:p>
            <a:pPr lvl="1"/>
            <a:r>
              <a:rPr lang="en-US" dirty="0"/>
              <a:t>Git/GitHub	</a:t>
            </a:r>
          </a:p>
          <a:p>
            <a:r>
              <a:rPr lang="en-US" dirty="0"/>
              <a:t>Linux</a:t>
            </a:r>
          </a:p>
        </p:txBody>
      </p:sp>
      <p:sp>
        <p:nvSpPr>
          <p:cNvPr id="9" name="TextBox 8">
            <a:extLst>
              <a:ext uri="{FF2B5EF4-FFF2-40B4-BE49-F238E27FC236}">
                <a16:creationId xmlns:a16="http://schemas.microsoft.com/office/drawing/2014/main" id="{8836EACA-93A9-164C-8C03-F178D34A9B18}"/>
              </a:ext>
            </a:extLst>
          </p:cNvPr>
          <p:cNvSpPr txBox="1"/>
          <p:nvPr/>
        </p:nvSpPr>
        <p:spPr>
          <a:xfrm>
            <a:off x="451413" y="5790271"/>
            <a:ext cx="11372451" cy="400110"/>
          </a:xfrm>
          <a:prstGeom prst="rect">
            <a:avLst/>
          </a:prstGeom>
          <a:noFill/>
        </p:spPr>
        <p:txBody>
          <a:bodyPr wrap="square" rtlCol="0">
            <a:spAutoFit/>
          </a:bodyPr>
          <a:lstStyle/>
          <a:p>
            <a:pPr algn="ctr"/>
            <a:r>
              <a:rPr lang="en-US" sz="2000" i="1" dirty="0">
                <a:solidFill>
                  <a:schemeClr val="bg1">
                    <a:lumMod val="65000"/>
                  </a:schemeClr>
                </a:solidFill>
              </a:rPr>
              <a:t>Ansible will get you started quickly but some basic scripting skills are invaluable and inevitable…</a:t>
            </a:r>
          </a:p>
        </p:txBody>
      </p:sp>
      <p:sp>
        <p:nvSpPr>
          <p:cNvPr id="6" name="TextBox 5">
            <a:extLst>
              <a:ext uri="{FF2B5EF4-FFF2-40B4-BE49-F238E27FC236}">
                <a16:creationId xmlns:a16="http://schemas.microsoft.com/office/drawing/2014/main" id="{AACB3885-B693-419E-94E3-E9F063227728}"/>
              </a:ext>
            </a:extLst>
          </p:cNvPr>
          <p:cNvSpPr txBox="1"/>
          <p:nvPr/>
        </p:nvSpPr>
        <p:spPr>
          <a:xfrm>
            <a:off x="368135" y="6207526"/>
            <a:ext cx="11455729" cy="461665"/>
          </a:xfrm>
          <a:prstGeom prst="rect">
            <a:avLst/>
          </a:prstGeom>
          <a:noFill/>
        </p:spPr>
        <p:txBody>
          <a:bodyPr wrap="square" rtlCol="0">
            <a:spAutoFit/>
          </a:bodyPr>
          <a:lstStyle/>
          <a:p>
            <a:r>
              <a:rPr lang="en-US" sz="1200" dirty="0">
                <a:solidFill>
                  <a:schemeClr val="bg1">
                    <a:lumMod val="75000"/>
                  </a:schemeClr>
                </a:solidFill>
              </a:rPr>
              <a:t>Source:  Shamelessly cut/pasted from Claudia le Luna’s excellent presentation | </a:t>
            </a:r>
            <a:r>
              <a:rPr lang="en-US" sz="1200" dirty="0">
                <a:solidFill>
                  <a:schemeClr val="bg1">
                    <a:lumMod val="75000"/>
                  </a:schemeClr>
                </a:solidFill>
                <a:hlinkClick r:id="rId3"/>
              </a:rPr>
              <a:t>https://github.com/cldeluna/just_enough_na.|</a:t>
            </a:r>
            <a:r>
              <a:rPr lang="en-US" sz="1200" dirty="0">
                <a:solidFill>
                  <a:schemeClr val="bg1">
                    <a:lumMod val="75000"/>
                  </a:schemeClr>
                </a:solidFill>
              </a:rPr>
              <a:t> claudia@indigowire.net</a:t>
            </a:r>
          </a:p>
          <a:p>
            <a:endParaRPr lang="en-US" sz="1200" dirty="0">
              <a:solidFill>
                <a:schemeClr val="bg1">
                  <a:lumMod val="75000"/>
                </a:schemeClr>
              </a:solidFill>
            </a:endParaRPr>
          </a:p>
        </p:txBody>
      </p:sp>
    </p:spTree>
    <p:extLst>
      <p:ext uri="{BB962C8B-B14F-4D97-AF65-F5344CB8AC3E}">
        <p14:creationId xmlns:p14="http://schemas.microsoft.com/office/powerpoint/2010/main" val="1379251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39A1-F11B-9B44-9984-5EDA6F11409B}"/>
              </a:ext>
            </a:extLst>
          </p:cNvPr>
          <p:cNvSpPr>
            <a:spLocks noGrp="1"/>
          </p:cNvSpPr>
          <p:nvPr>
            <p:ph type="ctrTitle"/>
          </p:nvPr>
        </p:nvSpPr>
        <p:spPr/>
        <p:txBody>
          <a:bodyPr/>
          <a:lstStyle/>
          <a:p>
            <a:r>
              <a:rPr lang="en-US" dirty="0"/>
              <a:t>Mission Statement</a:t>
            </a:r>
          </a:p>
        </p:txBody>
      </p:sp>
      <p:sp>
        <p:nvSpPr>
          <p:cNvPr id="3" name="Subtitle 2">
            <a:extLst>
              <a:ext uri="{FF2B5EF4-FFF2-40B4-BE49-F238E27FC236}">
                <a16:creationId xmlns:a16="http://schemas.microsoft.com/office/drawing/2014/main" id="{C35EBB32-CB54-D54B-A0C5-D69BDE9C562C}"/>
              </a:ext>
            </a:extLst>
          </p:cNvPr>
          <p:cNvSpPr>
            <a:spLocks noGrp="1"/>
          </p:cNvSpPr>
          <p:nvPr>
            <p:ph type="subTitle" idx="1"/>
          </p:nvPr>
        </p:nvSpPr>
        <p:spPr/>
        <p:txBody>
          <a:bodyPr/>
          <a:lstStyle/>
          <a:p>
            <a:r>
              <a:rPr lang="en-US" i="1" dirty="0"/>
              <a:t>That’s what I love about science, there’s no one right answer.</a:t>
            </a:r>
          </a:p>
          <a:p>
            <a:r>
              <a:rPr lang="en-US" i="1" dirty="0"/>
              <a:t>-Zack Johnson</a:t>
            </a:r>
          </a:p>
        </p:txBody>
      </p:sp>
    </p:spTree>
    <p:extLst>
      <p:ext uri="{BB962C8B-B14F-4D97-AF65-F5344CB8AC3E}">
        <p14:creationId xmlns:p14="http://schemas.microsoft.com/office/powerpoint/2010/main" val="949973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Mission Statement</a:t>
            </a:r>
          </a:p>
        </p:txBody>
      </p:sp>
      <p:sp>
        <p:nvSpPr>
          <p:cNvPr id="3" name="Content Placeholder 2">
            <a:extLst>
              <a:ext uri="{FF2B5EF4-FFF2-40B4-BE49-F238E27FC236}">
                <a16:creationId xmlns:a16="http://schemas.microsoft.com/office/drawing/2014/main" id="{511D1438-D4DC-4948-B49E-BC12819410A5}"/>
              </a:ext>
            </a:extLst>
          </p:cNvPr>
          <p:cNvSpPr>
            <a:spLocks noGrp="1"/>
          </p:cNvSpPr>
          <p:nvPr>
            <p:ph idx="1"/>
          </p:nvPr>
        </p:nvSpPr>
        <p:spPr/>
        <p:txBody>
          <a:bodyPr/>
          <a:lstStyle/>
          <a:p>
            <a:r>
              <a:rPr lang="en-US" dirty="0"/>
              <a:t>Provide practical demonstrations of some of the issues surround DevOps interoperability and utilize concepts being discussed in the Conference tracks in the areas of Security, Infrastructure and Data Analytics.</a:t>
            </a:r>
          </a:p>
          <a:p>
            <a:r>
              <a:rPr lang="en-US" dirty="0"/>
              <a:t>Break down the complexity by providing demonstrations that illustrate each technical specialty, led by members of Interop’s volunteer engineering team.</a:t>
            </a:r>
          </a:p>
        </p:txBody>
      </p:sp>
    </p:spTree>
    <p:extLst>
      <p:ext uri="{BB962C8B-B14F-4D97-AF65-F5344CB8AC3E}">
        <p14:creationId xmlns:p14="http://schemas.microsoft.com/office/powerpoint/2010/main" val="89137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39A1-F11B-9B44-9984-5EDA6F11409B}"/>
              </a:ext>
            </a:extLst>
          </p:cNvPr>
          <p:cNvSpPr>
            <a:spLocks noGrp="1"/>
          </p:cNvSpPr>
          <p:nvPr>
            <p:ph type="ctrTitle"/>
          </p:nvPr>
        </p:nvSpPr>
        <p:spPr/>
        <p:txBody>
          <a:bodyPr/>
          <a:lstStyle/>
          <a:p>
            <a:r>
              <a:rPr lang="en-US" dirty="0"/>
              <a:t>DevOps Demonstration</a:t>
            </a:r>
          </a:p>
        </p:txBody>
      </p:sp>
      <p:sp>
        <p:nvSpPr>
          <p:cNvPr id="3" name="Subtitle 2">
            <a:extLst>
              <a:ext uri="{FF2B5EF4-FFF2-40B4-BE49-F238E27FC236}">
                <a16:creationId xmlns:a16="http://schemas.microsoft.com/office/drawing/2014/main" id="{C35EBB32-CB54-D54B-A0C5-D69BDE9C562C}"/>
              </a:ext>
            </a:extLst>
          </p:cNvPr>
          <p:cNvSpPr>
            <a:spLocks noGrp="1"/>
          </p:cNvSpPr>
          <p:nvPr>
            <p:ph type="subTitle" idx="1"/>
          </p:nvPr>
        </p:nvSpPr>
        <p:spPr/>
        <p:txBody>
          <a:bodyPr/>
          <a:lstStyle/>
          <a:p>
            <a:r>
              <a:rPr lang="en-US" i="1" dirty="0"/>
              <a:t>I often forget other people have limitations. It’s so sad.</a:t>
            </a:r>
          </a:p>
          <a:p>
            <a:r>
              <a:rPr lang="en-US" i="1" dirty="0"/>
              <a:t>-Sheldon Cooper</a:t>
            </a:r>
          </a:p>
        </p:txBody>
      </p:sp>
    </p:spTree>
    <p:extLst>
      <p:ext uri="{BB962C8B-B14F-4D97-AF65-F5344CB8AC3E}">
        <p14:creationId xmlns:p14="http://schemas.microsoft.com/office/powerpoint/2010/main" val="2010654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Things to Know</a:t>
            </a:r>
          </a:p>
        </p:txBody>
      </p:sp>
      <p:sp>
        <p:nvSpPr>
          <p:cNvPr id="3" name="Content Placeholder 2">
            <a:extLst>
              <a:ext uri="{FF2B5EF4-FFF2-40B4-BE49-F238E27FC236}">
                <a16:creationId xmlns:a16="http://schemas.microsoft.com/office/drawing/2014/main" id="{511D1438-D4DC-4948-B49E-BC12819410A5}"/>
              </a:ext>
            </a:extLst>
          </p:cNvPr>
          <p:cNvSpPr>
            <a:spLocks noGrp="1"/>
          </p:cNvSpPr>
          <p:nvPr>
            <p:ph idx="1"/>
          </p:nvPr>
        </p:nvSpPr>
        <p:spPr/>
        <p:txBody>
          <a:bodyPr/>
          <a:lstStyle/>
          <a:p>
            <a:r>
              <a:rPr lang="en-US" dirty="0"/>
              <a:t>Kubernetes can be a great container orchestration system, but it can be complicated especially for newcomers.  However, Kubernetes is fairly mature and there are a lot of cook books.  Alternatives to, among others, Kubernetes are AWS Elastic Beanstalk and AWS </a:t>
            </a:r>
            <a:r>
              <a:rPr lang="en-US" dirty="0" err="1"/>
              <a:t>Fargate</a:t>
            </a:r>
            <a:r>
              <a:rPr lang="en-US" dirty="0"/>
              <a:t>.</a:t>
            </a:r>
          </a:p>
          <a:p>
            <a:r>
              <a:rPr lang="en-US" dirty="0"/>
              <a:t>Orchestration can distribute (swarm) containerized images across your enterprise.  These can help automatically “heal” your system availability based on conditions within your environment.  These can also be configured to expand and contract compute based on real-time system demand.  This would allow you to leverage excess on-premise infrastructure compute and/or shunt additional compute needs to public cloud providers on demand.</a:t>
            </a:r>
          </a:p>
        </p:txBody>
      </p:sp>
    </p:spTree>
    <p:extLst>
      <p:ext uri="{BB962C8B-B14F-4D97-AF65-F5344CB8AC3E}">
        <p14:creationId xmlns:p14="http://schemas.microsoft.com/office/powerpoint/2010/main" val="3719132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Things to Know</a:t>
            </a:r>
          </a:p>
        </p:txBody>
      </p:sp>
      <p:sp>
        <p:nvSpPr>
          <p:cNvPr id="3" name="Content Placeholder 2">
            <a:extLst>
              <a:ext uri="{FF2B5EF4-FFF2-40B4-BE49-F238E27FC236}">
                <a16:creationId xmlns:a16="http://schemas.microsoft.com/office/drawing/2014/main" id="{511D1438-D4DC-4948-B49E-BC12819410A5}"/>
              </a:ext>
            </a:extLst>
          </p:cNvPr>
          <p:cNvSpPr>
            <a:spLocks noGrp="1"/>
          </p:cNvSpPr>
          <p:nvPr>
            <p:ph idx="1"/>
          </p:nvPr>
        </p:nvSpPr>
        <p:spPr/>
        <p:txBody>
          <a:bodyPr/>
          <a:lstStyle/>
          <a:p>
            <a:r>
              <a:rPr lang="en-US" dirty="0"/>
              <a:t>Generally speaking…</a:t>
            </a:r>
          </a:p>
          <a:p>
            <a:r>
              <a:rPr lang="en-US" dirty="0"/>
              <a:t>…Orchestrators (Kubernetes, and similar) control Pods</a:t>
            </a:r>
          </a:p>
          <a:p>
            <a:r>
              <a:rPr lang="en-US" dirty="0"/>
              <a:t>…Pods have their own IP and port…this is how a “service” is exposed</a:t>
            </a:r>
          </a:p>
          <a:p>
            <a:r>
              <a:rPr lang="en-US" dirty="0"/>
              <a:t>…Pods can have one or more Containers that make up a “service”</a:t>
            </a:r>
          </a:p>
          <a:p>
            <a:r>
              <a:rPr lang="en-US" dirty="0"/>
              <a:t>…Containers within a Pod do not need addressing to communicate within the Pod</a:t>
            </a:r>
          </a:p>
        </p:txBody>
      </p:sp>
    </p:spTree>
    <p:extLst>
      <p:ext uri="{BB962C8B-B14F-4D97-AF65-F5344CB8AC3E}">
        <p14:creationId xmlns:p14="http://schemas.microsoft.com/office/powerpoint/2010/main" val="118566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07520-5E5D-DA47-BE54-F88E4FEBA9BE}"/>
              </a:ext>
            </a:extLst>
          </p:cNvPr>
          <p:cNvSpPr>
            <a:spLocks noGrp="1"/>
          </p:cNvSpPr>
          <p:nvPr>
            <p:ph type="title"/>
          </p:nvPr>
        </p:nvSpPr>
        <p:spPr/>
        <p:txBody>
          <a:bodyPr/>
          <a:lstStyle/>
          <a:p>
            <a:r>
              <a:rPr lang="en-US" dirty="0"/>
              <a:t>Who are we?</a:t>
            </a:r>
          </a:p>
        </p:txBody>
      </p:sp>
      <p:sp>
        <p:nvSpPr>
          <p:cNvPr id="3" name="Content Placeholder 2">
            <a:extLst>
              <a:ext uri="{FF2B5EF4-FFF2-40B4-BE49-F238E27FC236}">
                <a16:creationId xmlns:a16="http://schemas.microsoft.com/office/drawing/2014/main" id="{DF2C41EE-60C9-A445-9BE3-F3984A0A7AF5}"/>
              </a:ext>
            </a:extLst>
          </p:cNvPr>
          <p:cNvSpPr>
            <a:spLocks noGrp="1"/>
          </p:cNvSpPr>
          <p:nvPr>
            <p:ph idx="1"/>
          </p:nvPr>
        </p:nvSpPr>
        <p:spPr/>
        <p:txBody>
          <a:bodyPr/>
          <a:lstStyle/>
          <a:p>
            <a:r>
              <a:rPr lang="en-US" dirty="0"/>
              <a:t>A small team of Interop/</a:t>
            </a:r>
            <a:r>
              <a:rPr lang="en-US" dirty="0" err="1"/>
              <a:t>InteropNet</a:t>
            </a:r>
            <a:r>
              <a:rPr lang="en-US" dirty="0"/>
              <a:t> veterans who enjoy researching and detailing new concepts in networking.</a:t>
            </a:r>
          </a:p>
          <a:p>
            <a:r>
              <a:rPr lang="en-US" dirty="0"/>
              <a:t>We are motivated by the desire for knowledge and the opportunity to share and receive greater understanding through open exchange of information.</a:t>
            </a:r>
          </a:p>
          <a:p>
            <a:r>
              <a:rPr lang="en-US" dirty="0"/>
              <a:t>We are not DevOps experts.  We are Infrastructure experts researching how DevOps can benefit the IT industry.</a:t>
            </a:r>
          </a:p>
        </p:txBody>
      </p:sp>
    </p:spTree>
    <p:extLst>
      <p:ext uri="{BB962C8B-B14F-4D97-AF65-F5344CB8AC3E}">
        <p14:creationId xmlns:p14="http://schemas.microsoft.com/office/powerpoint/2010/main" val="552600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Things to Know</a:t>
            </a:r>
          </a:p>
        </p:txBody>
      </p:sp>
      <p:pic>
        <p:nvPicPr>
          <p:cNvPr id="5" name="Picture 4">
            <a:extLst>
              <a:ext uri="{FF2B5EF4-FFF2-40B4-BE49-F238E27FC236}">
                <a16:creationId xmlns:a16="http://schemas.microsoft.com/office/drawing/2014/main" id="{F40FFA6B-AC3B-4E32-B260-BDDEAD7F234F}"/>
              </a:ext>
            </a:extLst>
          </p:cNvPr>
          <p:cNvPicPr>
            <a:picLocks noChangeAspect="1"/>
          </p:cNvPicPr>
          <p:nvPr/>
        </p:nvPicPr>
        <p:blipFill>
          <a:blip r:embed="rId2"/>
          <a:stretch>
            <a:fillRect/>
          </a:stretch>
        </p:blipFill>
        <p:spPr>
          <a:xfrm>
            <a:off x="880752" y="1122744"/>
            <a:ext cx="10774007" cy="4757195"/>
          </a:xfrm>
          <a:prstGeom prst="rect">
            <a:avLst/>
          </a:prstGeom>
        </p:spPr>
      </p:pic>
    </p:spTree>
    <p:extLst>
      <p:ext uri="{BB962C8B-B14F-4D97-AF65-F5344CB8AC3E}">
        <p14:creationId xmlns:p14="http://schemas.microsoft.com/office/powerpoint/2010/main" val="430790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Things to Know</a:t>
            </a:r>
          </a:p>
        </p:txBody>
      </p:sp>
      <p:pic>
        <p:nvPicPr>
          <p:cNvPr id="4" name="Picture 3">
            <a:extLst>
              <a:ext uri="{FF2B5EF4-FFF2-40B4-BE49-F238E27FC236}">
                <a16:creationId xmlns:a16="http://schemas.microsoft.com/office/drawing/2014/main" id="{62E8B547-668A-4B2C-A262-F97BBE9D6137}"/>
              </a:ext>
            </a:extLst>
          </p:cNvPr>
          <p:cNvPicPr>
            <a:picLocks noChangeAspect="1"/>
          </p:cNvPicPr>
          <p:nvPr/>
        </p:nvPicPr>
        <p:blipFill>
          <a:blip r:embed="rId3"/>
          <a:stretch>
            <a:fillRect/>
          </a:stretch>
        </p:blipFill>
        <p:spPr>
          <a:xfrm>
            <a:off x="5441353" y="1124413"/>
            <a:ext cx="6073707" cy="5003021"/>
          </a:xfrm>
          <a:prstGeom prst="rect">
            <a:avLst/>
          </a:prstGeom>
        </p:spPr>
      </p:pic>
      <p:sp>
        <p:nvSpPr>
          <p:cNvPr id="6" name="TextBox 5">
            <a:extLst>
              <a:ext uri="{FF2B5EF4-FFF2-40B4-BE49-F238E27FC236}">
                <a16:creationId xmlns:a16="http://schemas.microsoft.com/office/drawing/2014/main" id="{04AC2453-E1AF-45E9-928A-76E6D8617F0D}"/>
              </a:ext>
            </a:extLst>
          </p:cNvPr>
          <p:cNvSpPr txBox="1"/>
          <p:nvPr/>
        </p:nvSpPr>
        <p:spPr>
          <a:xfrm>
            <a:off x="3738660" y="6207526"/>
            <a:ext cx="7744507" cy="276999"/>
          </a:xfrm>
          <a:prstGeom prst="rect">
            <a:avLst/>
          </a:prstGeom>
          <a:noFill/>
        </p:spPr>
        <p:txBody>
          <a:bodyPr wrap="square" rtlCol="0">
            <a:spAutoFit/>
          </a:bodyPr>
          <a:lstStyle/>
          <a:p>
            <a:pPr algn="r"/>
            <a:r>
              <a:rPr lang="en-US" sz="1200" dirty="0">
                <a:solidFill>
                  <a:schemeClr val="bg1">
                    <a:lumMod val="75000"/>
                  </a:schemeClr>
                </a:solidFill>
              </a:rPr>
              <a:t>Source:  https://www.xoriant.com/blog/wp-content/uploads/2016/07/Kubernetes-Part2-Building-Blocks2.png</a:t>
            </a:r>
          </a:p>
        </p:txBody>
      </p:sp>
      <p:pic>
        <p:nvPicPr>
          <p:cNvPr id="8" name="Picture 7">
            <a:extLst>
              <a:ext uri="{FF2B5EF4-FFF2-40B4-BE49-F238E27FC236}">
                <a16:creationId xmlns:a16="http://schemas.microsoft.com/office/drawing/2014/main" id="{8D23645A-F2D3-4C0A-B763-C504BC8AE376}"/>
              </a:ext>
            </a:extLst>
          </p:cNvPr>
          <p:cNvPicPr>
            <a:picLocks noChangeAspect="1"/>
          </p:cNvPicPr>
          <p:nvPr/>
        </p:nvPicPr>
        <p:blipFill>
          <a:blip r:embed="rId4"/>
          <a:stretch>
            <a:fillRect/>
          </a:stretch>
        </p:blipFill>
        <p:spPr>
          <a:xfrm>
            <a:off x="352301" y="1124413"/>
            <a:ext cx="5089052" cy="4663159"/>
          </a:xfrm>
          <a:prstGeom prst="rect">
            <a:avLst/>
          </a:prstGeom>
        </p:spPr>
      </p:pic>
      <p:sp>
        <p:nvSpPr>
          <p:cNvPr id="9" name="TextBox 8">
            <a:extLst>
              <a:ext uri="{FF2B5EF4-FFF2-40B4-BE49-F238E27FC236}">
                <a16:creationId xmlns:a16="http://schemas.microsoft.com/office/drawing/2014/main" id="{B99DFB49-21E9-47C0-B203-704D162F09F2}"/>
              </a:ext>
            </a:extLst>
          </p:cNvPr>
          <p:cNvSpPr txBox="1"/>
          <p:nvPr/>
        </p:nvSpPr>
        <p:spPr>
          <a:xfrm>
            <a:off x="517451" y="5607362"/>
            <a:ext cx="7744507" cy="276999"/>
          </a:xfrm>
          <a:prstGeom prst="rect">
            <a:avLst/>
          </a:prstGeom>
          <a:noFill/>
        </p:spPr>
        <p:txBody>
          <a:bodyPr wrap="square" rtlCol="0">
            <a:spAutoFit/>
          </a:bodyPr>
          <a:lstStyle/>
          <a:p>
            <a:r>
              <a:rPr lang="en-US" sz="1200" dirty="0">
                <a:solidFill>
                  <a:schemeClr val="bg1">
                    <a:lumMod val="75000"/>
                  </a:schemeClr>
                </a:solidFill>
              </a:rPr>
              <a:t>Source:  The awesome 2019 </a:t>
            </a:r>
            <a:r>
              <a:rPr lang="en-US" sz="1200" dirty="0" err="1">
                <a:solidFill>
                  <a:schemeClr val="bg1">
                    <a:lumMod val="75000"/>
                  </a:schemeClr>
                </a:solidFill>
              </a:rPr>
              <a:t>InteropNet</a:t>
            </a:r>
            <a:r>
              <a:rPr lang="en-US" sz="1200" dirty="0">
                <a:solidFill>
                  <a:schemeClr val="bg1">
                    <a:lumMod val="75000"/>
                  </a:schemeClr>
                </a:solidFill>
              </a:rPr>
              <a:t> team.</a:t>
            </a:r>
          </a:p>
        </p:txBody>
      </p:sp>
    </p:spTree>
    <p:extLst>
      <p:ext uri="{BB962C8B-B14F-4D97-AF65-F5344CB8AC3E}">
        <p14:creationId xmlns:p14="http://schemas.microsoft.com/office/powerpoint/2010/main" val="1522401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Things to Know</a:t>
            </a:r>
            <a:br>
              <a:rPr lang="en-US" dirty="0"/>
            </a:br>
            <a:r>
              <a:rPr lang="en-US" dirty="0"/>
              <a:t>Data Retention, Storage and Persistence</a:t>
            </a:r>
          </a:p>
        </p:txBody>
      </p:sp>
      <p:sp>
        <p:nvSpPr>
          <p:cNvPr id="3" name="Content Placeholder 2">
            <a:extLst>
              <a:ext uri="{FF2B5EF4-FFF2-40B4-BE49-F238E27FC236}">
                <a16:creationId xmlns:a16="http://schemas.microsoft.com/office/drawing/2014/main" id="{511D1438-D4DC-4948-B49E-BC12819410A5}"/>
              </a:ext>
            </a:extLst>
          </p:cNvPr>
          <p:cNvSpPr>
            <a:spLocks noGrp="1"/>
          </p:cNvSpPr>
          <p:nvPr>
            <p:ph idx="1"/>
          </p:nvPr>
        </p:nvSpPr>
        <p:spPr/>
        <p:txBody>
          <a:bodyPr/>
          <a:lstStyle/>
          <a:p>
            <a:r>
              <a:rPr lang="en-US" dirty="0"/>
              <a:t>Containers store data and information as long as they live.  When the container goes away, so does the data.  Containers are really good for performing tasks.</a:t>
            </a:r>
          </a:p>
          <a:p>
            <a:r>
              <a:rPr lang="en-US" dirty="0"/>
              <a:t>To store data, use </a:t>
            </a:r>
            <a:r>
              <a:rPr lang="en-US" dirty="0" err="1"/>
              <a:t>Portworx</a:t>
            </a:r>
            <a:r>
              <a:rPr lang="en-US" dirty="0"/>
              <a:t> (or similar) to attach persistent storage to your pods.  In this way the pod (service) can be configured to send output to persistent storage that can be read from and written to later.</a:t>
            </a:r>
          </a:p>
        </p:txBody>
      </p:sp>
    </p:spTree>
    <p:extLst>
      <p:ext uri="{BB962C8B-B14F-4D97-AF65-F5344CB8AC3E}">
        <p14:creationId xmlns:p14="http://schemas.microsoft.com/office/powerpoint/2010/main" val="3306827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Things to Know</a:t>
            </a:r>
            <a:br>
              <a:rPr lang="en-US" dirty="0"/>
            </a:br>
            <a:r>
              <a:rPr lang="en-US" dirty="0"/>
              <a:t>Docker - Build or Borrow???</a:t>
            </a:r>
          </a:p>
        </p:txBody>
      </p:sp>
      <p:sp>
        <p:nvSpPr>
          <p:cNvPr id="3" name="Content Placeholder 2">
            <a:extLst>
              <a:ext uri="{FF2B5EF4-FFF2-40B4-BE49-F238E27FC236}">
                <a16:creationId xmlns:a16="http://schemas.microsoft.com/office/drawing/2014/main" id="{511D1438-D4DC-4948-B49E-BC12819410A5}"/>
              </a:ext>
            </a:extLst>
          </p:cNvPr>
          <p:cNvSpPr>
            <a:spLocks noGrp="1"/>
          </p:cNvSpPr>
          <p:nvPr>
            <p:ph idx="1"/>
          </p:nvPr>
        </p:nvSpPr>
        <p:spPr/>
        <p:txBody>
          <a:bodyPr/>
          <a:lstStyle/>
          <a:p>
            <a:r>
              <a:rPr lang="en-US" dirty="0"/>
              <a:t>Docker images are self-contained applications (containers).  Think of these containers as fully packaged virtualized applications.  For example you can build a portable image for a network monitoring system that has the front-end web interface AND the back end database, all neatly packaged and not dependent on the underlying operating system…AND portable between platforms.</a:t>
            </a:r>
          </a:p>
          <a:p>
            <a:r>
              <a:rPr lang="en-US" dirty="0"/>
              <a:t>You can build your own Docker containers.  This gives you certainty of the build and work product, but can be time consuming.</a:t>
            </a:r>
          </a:p>
          <a:p>
            <a:r>
              <a:rPr lang="en-US" dirty="0"/>
              <a:t>You can “borrow” Docker images.  Similar to GitHub (and often in parallel with) there is a robust community of developers that contribute to Docker Hub </a:t>
            </a:r>
            <a:r>
              <a:rPr lang="en-US" dirty="0">
                <a:sym typeface="Wingdings" panose="05000000000000000000" pitchFamily="2" charset="2"/>
              </a:rPr>
              <a:t> </a:t>
            </a:r>
            <a:r>
              <a:rPr lang="en-US" dirty="0">
                <a:sym typeface="Wingdings" panose="05000000000000000000" pitchFamily="2" charset="2"/>
                <a:hlinkClick r:id="rId2"/>
              </a:rPr>
              <a:t>https://hub.docker.com/</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167982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39A1-F11B-9B44-9984-5EDA6F11409B}"/>
              </a:ext>
            </a:extLst>
          </p:cNvPr>
          <p:cNvSpPr>
            <a:spLocks noGrp="1"/>
          </p:cNvSpPr>
          <p:nvPr>
            <p:ph type="ctrTitle"/>
          </p:nvPr>
        </p:nvSpPr>
        <p:spPr/>
        <p:txBody>
          <a:bodyPr/>
          <a:lstStyle/>
          <a:p>
            <a:r>
              <a:rPr lang="en-US" dirty="0"/>
              <a:t>Take Our Stuff</a:t>
            </a:r>
          </a:p>
        </p:txBody>
      </p:sp>
      <p:sp>
        <p:nvSpPr>
          <p:cNvPr id="3" name="Subtitle 2">
            <a:extLst>
              <a:ext uri="{FF2B5EF4-FFF2-40B4-BE49-F238E27FC236}">
                <a16:creationId xmlns:a16="http://schemas.microsoft.com/office/drawing/2014/main" id="{C35EBB32-CB54-D54B-A0C5-D69BDE9C562C}"/>
              </a:ext>
            </a:extLst>
          </p:cNvPr>
          <p:cNvSpPr>
            <a:spLocks noGrp="1"/>
          </p:cNvSpPr>
          <p:nvPr>
            <p:ph type="subTitle" idx="1"/>
          </p:nvPr>
        </p:nvSpPr>
        <p:spPr/>
        <p:txBody>
          <a:bodyPr/>
          <a:lstStyle/>
          <a:p>
            <a:r>
              <a:rPr lang="en-US" sz="2000" i="1" dirty="0"/>
              <a:t>I'm not asking you to play rocks. I'm asking you to collaborate on a research project.</a:t>
            </a:r>
          </a:p>
          <a:p>
            <a:r>
              <a:rPr lang="en-US" i="1" dirty="0"/>
              <a:t>-Bert</a:t>
            </a:r>
          </a:p>
        </p:txBody>
      </p:sp>
    </p:spTree>
    <p:extLst>
      <p:ext uri="{BB962C8B-B14F-4D97-AF65-F5344CB8AC3E}">
        <p14:creationId xmlns:p14="http://schemas.microsoft.com/office/powerpoint/2010/main" val="908472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Take Our Stuff</a:t>
            </a:r>
          </a:p>
        </p:txBody>
      </p:sp>
      <p:sp>
        <p:nvSpPr>
          <p:cNvPr id="3" name="Content Placeholder 2">
            <a:extLst>
              <a:ext uri="{FF2B5EF4-FFF2-40B4-BE49-F238E27FC236}">
                <a16:creationId xmlns:a16="http://schemas.microsoft.com/office/drawing/2014/main" id="{511D1438-D4DC-4948-B49E-BC12819410A5}"/>
              </a:ext>
            </a:extLst>
          </p:cNvPr>
          <p:cNvSpPr>
            <a:spLocks noGrp="1"/>
          </p:cNvSpPr>
          <p:nvPr>
            <p:ph idx="1"/>
          </p:nvPr>
        </p:nvSpPr>
        <p:spPr/>
        <p:txBody>
          <a:bodyPr/>
          <a:lstStyle/>
          <a:p>
            <a:r>
              <a:rPr lang="en-US" dirty="0"/>
              <a:t>GitHub </a:t>
            </a:r>
            <a:r>
              <a:rPr lang="en-US" dirty="0">
                <a:sym typeface="Wingdings" panose="05000000000000000000" pitchFamily="2" charset="2"/>
              </a:rPr>
              <a:t> </a:t>
            </a:r>
            <a:r>
              <a:rPr lang="en-US" dirty="0">
                <a:hlinkClick r:id="rId2"/>
              </a:rPr>
              <a:t>https://github.com/InteropDemo/</a:t>
            </a:r>
            <a:endParaRPr lang="en-US" dirty="0"/>
          </a:p>
          <a:p>
            <a:r>
              <a:rPr lang="en-US" dirty="0"/>
              <a:t>Kibana </a:t>
            </a:r>
            <a:r>
              <a:rPr lang="en-US" dirty="0">
                <a:sym typeface="Wingdings" panose="05000000000000000000" pitchFamily="2" charset="2"/>
              </a:rPr>
              <a:t> </a:t>
            </a:r>
            <a:r>
              <a:rPr lang="en-US" dirty="0">
                <a:sym typeface="Wingdings" panose="05000000000000000000" pitchFamily="2" charset="2"/>
                <a:hlinkClick r:id="rId3"/>
              </a:rPr>
              <a:t>http://kibana.interop19.interop.net:5601/app/kibana</a:t>
            </a:r>
            <a:endParaRPr lang="en-US" dirty="0"/>
          </a:p>
          <a:p>
            <a:endParaRPr lang="en-US" dirty="0"/>
          </a:p>
        </p:txBody>
      </p:sp>
    </p:spTree>
    <p:extLst>
      <p:ext uri="{BB962C8B-B14F-4D97-AF65-F5344CB8AC3E}">
        <p14:creationId xmlns:p14="http://schemas.microsoft.com/office/powerpoint/2010/main" val="1699075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39A1-F11B-9B44-9984-5EDA6F11409B}"/>
              </a:ext>
            </a:extLst>
          </p:cNvPr>
          <p:cNvSpPr>
            <a:spLocks noGrp="1"/>
          </p:cNvSpPr>
          <p:nvPr>
            <p:ph type="ctrTitle"/>
          </p:nvPr>
        </p:nvSpPr>
        <p:spPr/>
        <p:txBody>
          <a:bodyPr/>
          <a:lstStyle/>
          <a:p>
            <a:r>
              <a:rPr lang="en-US" dirty="0"/>
              <a:t>You Do It</a:t>
            </a:r>
            <a:br>
              <a:rPr lang="en-US" dirty="0"/>
            </a:br>
            <a:r>
              <a:rPr lang="en-US" dirty="0"/>
              <a:t>Lightbulb Challenge</a:t>
            </a:r>
          </a:p>
        </p:txBody>
      </p:sp>
      <p:sp>
        <p:nvSpPr>
          <p:cNvPr id="3" name="Subtitle 2">
            <a:extLst>
              <a:ext uri="{FF2B5EF4-FFF2-40B4-BE49-F238E27FC236}">
                <a16:creationId xmlns:a16="http://schemas.microsoft.com/office/drawing/2014/main" id="{C35EBB32-CB54-D54B-A0C5-D69BDE9C562C}"/>
              </a:ext>
            </a:extLst>
          </p:cNvPr>
          <p:cNvSpPr>
            <a:spLocks noGrp="1"/>
          </p:cNvSpPr>
          <p:nvPr>
            <p:ph type="subTitle" idx="1"/>
          </p:nvPr>
        </p:nvSpPr>
        <p:spPr/>
        <p:txBody>
          <a:bodyPr/>
          <a:lstStyle/>
          <a:p>
            <a:r>
              <a:rPr lang="en-US" i="1" dirty="0"/>
              <a:t>This plasma grenade…Look! It’s raining you.</a:t>
            </a:r>
          </a:p>
          <a:p>
            <a:r>
              <a:rPr lang="en-US" i="1" dirty="0"/>
              <a:t>-Penny</a:t>
            </a:r>
          </a:p>
        </p:txBody>
      </p:sp>
    </p:spTree>
    <p:extLst>
      <p:ext uri="{BB962C8B-B14F-4D97-AF65-F5344CB8AC3E}">
        <p14:creationId xmlns:p14="http://schemas.microsoft.com/office/powerpoint/2010/main" val="2064315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Lightbulb Challenge</a:t>
            </a:r>
            <a:br>
              <a:rPr lang="en-US" dirty="0"/>
            </a:br>
            <a:r>
              <a:rPr lang="en-US" dirty="0"/>
              <a:t>Using DevOps Make Lights Change Color</a:t>
            </a:r>
          </a:p>
        </p:txBody>
      </p:sp>
      <p:sp>
        <p:nvSpPr>
          <p:cNvPr id="3" name="Content Placeholder 2">
            <a:extLst>
              <a:ext uri="{FF2B5EF4-FFF2-40B4-BE49-F238E27FC236}">
                <a16:creationId xmlns:a16="http://schemas.microsoft.com/office/drawing/2014/main" id="{511D1438-D4DC-4948-B49E-BC12819410A5}"/>
              </a:ext>
            </a:extLst>
          </p:cNvPr>
          <p:cNvSpPr>
            <a:spLocks noGrp="1"/>
          </p:cNvSpPr>
          <p:nvPr>
            <p:ph idx="1"/>
          </p:nvPr>
        </p:nvSpPr>
        <p:spPr>
          <a:xfrm>
            <a:off x="368135" y="1825625"/>
            <a:ext cx="8775865" cy="4351338"/>
          </a:xfrm>
        </p:spPr>
        <p:txBody>
          <a:bodyPr>
            <a:normAutofit fontScale="92500" lnSpcReduction="10000"/>
          </a:bodyPr>
          <a:lstStyle/>
          <a:p>
            <a:r>
              <a:rPr lang="en-US" dirty="0"/>
              <a:t>Download / VirtualBox (no cost)</a:t>
            </a:r>
          </a:p>
          <a:p>
            <a:r>
              <a:rPr lang="en-US" dirty="0"/>
              <a:t>Download / Install Docker (no cost)</a:t>
            </a:r>
          </a:p>
          <a:p>
            <a:r>
              <a:rPr lang="en-US" dirty="0"/>
              <a:t>Set up a network device</a:t>
            </a:r>
          </a:p>
          <a:p>
            <a:pPr lvl="1"/>
            <a:r>
              <a:rPr lang="en-US" dirty="0"/>
              <a:t>GNS3 image</a:t>
            </a:r>
          </a:p>
          <a:p>
            <a:pPr lvl="1"/>
            <a:r>
              <a:rPr lang="en-US" dirty="0" err="1"/>
              <a:t>ssh</a:t>
            </a:r>
            <a:r>
              <a:rPr lang="en-US" dirty="0"/>
              <a:t> to csr.interop19.interop.net – interop/interop19</a:t>
            </a:r>
          </a:p>
          <a:p>
            <a:pPr lvl="1"/>
            <a:r>
              <a:rPr lang="en-US" dirty="0"/>
              <a:t>Physically connect to our switches</a:t>
            </a:r>
          </a:p>
          <a:p>
            <a:r>
              <a:rPr lang="en-US" dirty="0"/>
              <a:t>Clone to our GitHub - </a:t>
            </a:r>
            <a:r>
              <a:rPr lang="en-US" dirty="0">
                <a:hlinkClick r:id="rId2"/>
              </a:rPr>
              <a:t>https://github.com/InteropDemo/interop19-docker</a:t>
            </a:r>
            <a:endParaRPr lang="en-US" dirty="0"/>
          </a:p>
          <a:p>
            <a:r>
              <a:rPr lang="en-US" dirty="0"/>
              <a:t>Make Docker container</a:t>
            </a:r>
          </a:p>
          <a:p>
            <a:r>
              <a:rPr lang="en-US" dirty="0"/>
              <a:t>Reference and tweak </a:t>
            </a:r>
            <a:r>
              <a:rPr lang="en-US" dirty="0" err="1"/>
              <a:t>lightbulb.yml</a:t>
            </a:r>
            <a:r>
              <a:rPr lang="en-US" dirty="0"/>
              <a:t> in your Docker instance</a:t>
            </a:r>
          </a:p>
          <a:p>
            <a:r>
              <a:rPr lang="en-US" dirty="0"/>
              <a:t>More details at </a:t>
            </a:r>
            <a:r>
              <a:rPr lang="en-US" dirty="0">
                <a:sym typeface="Wingdings" panose="05000000000000000000" pitchFamily="2" charset="2"/>
              </a:rPr>
              <a:t> </a:t>
            </a:r>
            <a:r>
              <a:rPr lang="en-US" dirty="0">
                <a:hlinkClick r:id="rId3"/>
              </a:rPr>
              <a:t>https://github.com/InteropDemo/interop19-ansible</a:t>
            </a:r>
            <a:endParaRPr lang="en-US" dirty="0"/>
          </a:p>
          <a:p>
            <a:pPr marL="0" indent="0">
              <a:buNone/>
            </a:pPr>
            <a:r>
              <a:rPr lang="en-US" sz="3500" b="1" dirty="0"/>
              <a:t>We are here to help and answer questions!!!</a:t>
            </a:r>
          </a:p>
          <a:p>
            <a:pPr lvl="2"/>
            <a:endParaRPr lang="en-US" dirty="0"/>
          </a:p>
        </p:txBody>
      </p:sp>
      <p:pic>
        <p:nvPicPr>
          <p:cNvPr id="5" name="Picture 4">
            <a:extLst>
              <a:ext uri="{FF2B5EF4-FFF2-40B4-BE49-F238E27FC236}">
                <a16:creationId xmlns:a16="http://schemas.microsoft.com/office/drawing/2014/main" id="{4491168B-87EC-4B58-8388-B22A798B306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144000" y="1351683"/>
            <a:ext cx="3126973" cy="4948177"/>
          </a:xfrm>
          <a:prstGeom prst="rect">
            <a:avLst/>
          </a:prstGeom>
        </p:spPr>
      </p:pic>
    </p:spTree>
    <p:extLst>
      <p:ext uri="{BB962C8B-B14F-4D97-AF65-F5344CB8AC3E}">
        <p14:creationId xmlns:p14="http://schemas.microsoft.com/office/powerpoint/2010/main" val="2230826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1C108-8B00-B949-9BE1-6C17E0A393BB}"/>
              </a:ext>
            </a:extLst>
          </p:cNvPr>
          <p:cNvSpPr>
            <a:spLocks noGrp="1"/>
          </p:cNvSpPr>
          <p:nvPr>
            <p:ph type="title"/>
          </p:nvPr>
        </p:nvSpPr>
        <p:spPr/>
        <p:txBody>
          <a:bodyPr>
            <a:normAutofit fontScale="90000"/>
          </a:bodyPr>
          <a:lstStyle/>
          <a:p>
            <a:r>
              <a:rPr lang="en-US" dirty="0"/>
              <a:t>Glenn Evans</a:t>
            </a:r>
            <a:br>
              <a:rPr lang="en-US" dirty="0"/>
            </a:br>
            <a:r>
              <a:rPr lang="en-US" dirty="0"/>
              <a:t>Founder and CEO</a:t>
            </a:r>
            <a:br>
              <a:rPr lang="en-US" dirty="0"/>
            </a:br>
            <a:r>
              <a:rPr lang="en-US" dirty="0"/>
              <a:t>Acrux consulting</a:t>
            </a:r>
          </a:p>
        </p:txBody>
      </p:sp>
      <p:sp>
        <p:nvSpPr>
          <p:cNvPr id="3" name="Content Placeholder 2">
            <a:extLst>
              <a:ext uri="{FF2B5EF4-FFF2-40B4-BE49-F238E27FC236}">
                <a16:creationId xmlns:a16="http://schemas.microsoft.com/office/drawing/2014/main" id="{9F618CC3-55FE-BD49-976B-B871E53EC755}"/>
              </a:ext>
            </a:extLst>
          </p:cNvPr>
          <p:cNvSpPr>
            <a:spLocks noGrp="1"/>
          </p:cNvSpPr>
          <p:nvPr>
            <p:ph idx="1"/>
          </p:nvPr>
        </p:nvSpPr>
        <p:spPr>
          <a:xfrm>
            <a:off x="368135" y="2063421"/>
            <a:ext cx="11471564" cy="4113541"/>
          </a:xfrm>
        </p:spPr>
        <p:txBody>
          <a:bodyPr/>
          <a:lstStyle/>
          <a:p>
            <a:r>
              <a:rPr lang="en-US" dirty="0"/>
              <a:t>Extensive experience in planning, implementing and monitoring network and voice systems for dynamic environments.</a:t>
            </a:r>
          </a:p>
          <a:p>
            <a:r>
              <a:rPr lang="en-US" dirty="0"/>
              <a:t>International background with projects completed in Asia-Pac, USA, UK and Europe for clients including Interop, Microsoft, </a:t>
            </a:r>
            <a:r>
              <a:rPr lang="en-US" dirty="0" err="1"/>
              <a:t>Linkedin</a:t>
            </a:r>
            <a:r>
              <a:rPr lang="en-US" dirty="0"/>
              <a:t>, Nike, Tableau Software, NetApp, CenturyLink</a:t>
            </a:r>
          </a:p>
          <a:p>
            <a:r>
              <a:rPr lang="en-US" dirty="0"/>
              <a:t>Detailed understanding of large enterprise environments.</a:t>
            </a:r>
          </a:p>
          <a:p>
            <a:r>
              <a:rPr lang="en-US" dirty="0"/>
              <a:t>Experience in leading corporate level strategic initiatives.</a:t>
            </a:r>
          </a:p>
          <a:p>
            <a:r>
              <a:rPr lang="en-US" dirty="0"/>
              <a:t>Strong management background across large and diverse team structures.</a:t>
            </a:r>
          </a:p>
          <a:p>
            <a:r>
              <a:rPr lang="en-US" dirty="0"/>
              <a:t>Proven ability to build and lead energized and focused teams.</a:t>
            </a:r>
          </a:p>
          <a:p>
            <a:r>
              <a:rPr lang="en-US" dirty="0"/>
              <a:t>Ability to align business strategies to team goals.</a:t>
            </a:r>
          </a:p>
        </p:txBody>
      </p:sp>
      <p:pic>
        <p:nvPicPr>
          <p:cNvPr id="4" name="Picture 3">
            <a:extLst>
              <a:ext uri="{FF2B5EF4-FFF2-40B4-BE49-F238E27FC236}">
                <a16:creationId xmlns:a16="http://schemas.microsoft.com/office/drawing/2014/main" id="{212A8A50-F68A-4F0D-BFB1-4679D9F904C4}"/>
              </a:ext>
            </a:extLst>
          </p:cNvPr>
          <p:cNvPicPr preferRelativeResize="0">
            <a:picLocks noChangeAspect="1"/>
          </p:cNvPicPr>
          <p:nvPr/>
        </p:nvPicPr>
        <p:blipFill>
          <a:blip r:embed="rId2"/>
          <a:stretch>
            <a:fillRect/>
          </a:stretch>
        </p:blipFill>
        <p:spPr>
          <a:xfrm>
            <a:off x="10318583" y="558140"/>
            <a:ext cx="1505282" cy="1505282"/>
          </a:xfrm>
          <a:prstGeom prst="rect">
            <a:avLst/>
          </a:prstGeom>
        </p:spPr>
      </p:pic>
      <p:pic>
        <p:nvPicPr>
          <p:cNvPr id="5" name="Picture 4">
            <a:extLst>
              <a:ext uri="{FF2B5EF4-FFF2-40B4-BE49-F238E27FC236}">
                <a16:creationId xmlns:a16="http://schemas.microsoft.com/office/drawing/2014/main" id="{540804B7-48F6-4EF0-B89F-5064F4363744}"/>
              </a:ext>
            </a:extLst>
          </p:cNvPr>
          <p:cNvPicPr preferRelativeResize="0">
            <a:picLocks noChangeAspect="1"/>
          </p:cNvPicPr>
          <p:nvPr/>
        </p:nvPicPr>
        <p:blipFill>
          <a:blip r:embed="rId3"/>
          <a:stretch>
            <a:fillRect/>
          </a:stretch>
        </p:blipFill>
        <p:spPr>
          <a:xfrm>
            <a:off x="10114337" y="5215353"/>
            <a:ext cx="1709528" cy="961610"/>
          </a:xfrm>
          <a:prstGeom prst="rect">
            <a:avLst/>
          </a:prstGeom>
        </p:spPr>
      </p:pic>
    </p:spTree>
    <p:extLst>
      <p:ext uri="{BB962C8B-B14F-4D97-AF65-F5344CB8AC3E}">
        <p14:creationId xmlns:p14="http://schemas.microsoft.com/office/powerpoint/2010/main" val="3608625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1C108-8B00-B949-9BE1-6C17E0A393BB}"/>
              </a:ext>
            </a:extLst>
          </p:cNvPr>
          <p:cNvSpPr>
            <a:spLocks noGrp="1"/>
          </p:cNvSpPr>
          <p:nvPr>
            <p:ph type="title"/>
          </p:nvPr>
        </p:nvSpPr>
        <p:spPr>
          <a:xfrm>
            <a:off x="368135" y="558140"/>
            <a:ext cx="11471564" cy="1132548"/>
          </a:xfrm>
        </p:spPr>
        <p:txBody>
          <a:bodyPr>
            <a:normAutofit fontScale="90000"/>
          </a:bodyPr>
          <a:lstStyle/>
          <a:p>
            <a:r>
              <a:rPr lang="en-US"/>
              <a:t>William (WEJ) Jensen</a:t>
            </a:r>
            <a:br>
              <a:rPr lang="en-US"/>
            </a:br>
            <a:r>
              <a:rPr lang="en-US"/>
              <a:t>Technology Advisor</a:t>
            </a:r>
            <a:br>
              <a:rPr lang="en-US"/>
            </a:br>
            <a:r>
              <a:rPr lang="en-US"/>
              <a:t>INOC and UW Madison</a:t>
            </a:r>
            <a:endParaRPr lang="en-US" dirty="0"/>
          </a:p>
        </p:txBody>
      </p:sp>
      <p:sp>
        <p:nvSpPr>
          <p:cNvPr id="3" name="Content Placeholder 2">
            <a:extLst>
              <a:ext uri="{FF2B5EF4-FFF2-40B4-BE49-F238E27FC236}">
                <a16:creationId xmlns:a16="http://schemas.microsoft.com/office/drawing/2014/main" id="{9F618CC3-55FE-BD49-976B-B871E53EC755}"/>
              </a:ext>
            </a:extLst>
          </p:cNvPr>
          <p:cNvSpPr>
            <a:spLocks noGrp="1"/>
          </p:cNvSpPr>
          <p:nvPr>
            <p:ph idx="1"/>
          </p:nvPr>
        </p:nvSpPr>
        <p:spPr>
          <a:xfrm>
            <a:off x="368135" y="2063421"/>
            <a:ext cx="11471564" cy="4113541"/>
          </a:xfrm>
        </p:spPr>
        <p:txBody>
          <a:bodyPr/>
          <a:lstStyle/>
          <a:p>
            <a:pPr marL="342900" lvl="0" indent="-342900">
              <a:spcBef>
                <a:spcPts val="0"/>
              </a:spcBef>
              <a:spcAft>
                <a:spcPts val="600"/>
              </a:spcAft>
              <a:buClr>
                <a:schemeClr val="lt1"/>
              </a:buClr>
              <a:buSzPct val="100000"/>
            </a:pPr>
            <a:r>
              <a:rPr lang="en-US" dirty="0">
                <a:sym typeface="Calibri"/>
              </a:rPr>
              <a:t>Over 30 years of experience in networking, engineering, deploying and operating large scale high-speed networks.</a:t>
            </a:r>
          </a:p>
          <a:p>
            <a:pPr marL="342900" lvl="0" indent="-342900">
              <a:spcBef>
                <a:spcPts val="0"/>
              </a:spcBef>
              <a:spcAft>
                <a:spcPts val="600"/>
              </a:spcAft>
              <a:buClr>
                <a:schemeClr val="lt1"/>
              </a:buClr>
              <a:buSzPct val="100000"/>
            </a:pPr>
            <a:r>
              <a:rPr lang="en-US" dirty="0">
                <a:sym typeface="Calibri"/>
              </a:rPr>
              <a:t>An advocate of standards based protocols and importance of interoperability, Bill has been active in helping to move technology forward and improve the user experience in the field.  Bill has participated in numerous interoperability tests and live demonstrations of technology in private and public venues including events with the MPLS Forum, University of New Hampshire Interoperability Labs, Interop, </a:t>
            </a:r>
            <a:r>
              <a:rPr lang="en-US" dirty="0" err="1">
                <a:sym typeface="Calibri"/>
              </a:rPr>
              <a:t>InteropNet</a:t>
            </a:r>
            <a:r>
              <a:rPr lang="en-US" dirty="0">
                <a:sym typeface="Calibri"/>
              </a:rPr>
              <a:t> Labs and Super Computing </a:t>
            </a:r>
            <a:r>
              <a:rPr lang="en-US" dirty="0" err="1">
                <a:sym typeface="Calibri"/>
              </a:rPr>
              <a:t>SCinet</a:t>
            </a:r>
            <a:r>
              <a:rPr lang="en-US" dirty="0">
                <a:sym typeface="Calibri"/>
              </a:rPr>
              <a:t>.  He is also active in standards work including working groups at the IETF.  </a:t>
            </a:r>
          </a:p>
          <a:p>
            <a:pPr marL="342900" lvl="0" indent="-342900">
              <a:spcBef>
                <a:spcPts val="0"/>
              </a:spcBef>
              <a:spcAft>
                <a:spcPts val="600"/>
              </a:spcAft>
              <a:buClr>
                <a:schemeClr val="lt1"/>
              </a:buClr>
              <a:buSzPct val="100000"/>
            </a:pPr>
            <a:r>
              <a:rPr lang="en-US" dirty="0">
                <a:sym typeface="Calibri"/>
              </a:rPr>
              <a:t>Bill currently focuses most of his time on engineering activities involving high capacity optical transports and emerging technologies such as SDN and open optical transports. Bill holds a joint appointment with the University of Wisconsin, Madison.</a:t>
            </a:r>
          </a:p>
        </p:txBody>
      </p:sp>
      <p:pic>
        <p:nvPicPr>
          <p:cNvPr id="6" name="Shape 179">
            <a:extLst>
              <a:ext uri="{FF2B5EF4-FFF2-40B4-BE49-F238E27FC236}">
                <a16:creationId xmlns:a16="http://schemas.microsoft.com/office/drawing/2014/main" id="{2245EADB-E92B-4B2F-9010-0E231F324B98}"/>
              </a:ext>
            </a:extLst>
          </p:cNvPr>
          <p:cNvPicPr preferRelativeResize="0">
            <a:picLocks noChangeAspect="1"/>
          </p:cNvPicPr>
          <p:nvPr/>
        </p:nvPicPr>
        <p:blipFill rotWithShape="1">
          <a:blip r:embed="rId2">
            <a:alphaModFix/>
          </a:blip>
          <a:srcRect/>
          <a:stretch/>
        </p:blipFill>
        <p:spPr>
          <a:xfrm>
            <a:off x="10090781" y="558140"/>
            <a:ext cx="1733084" cy="1409575"/>
          </a:xfrm>
          <a:prstGeom prst="rect">
            <a:avLst/>
          </a:prstGeom>
          <a:noFill/>
          <a:ln>
            <a:noFill/>
          </a:ln>
        </p:spPr>
      </p:pic>
    </p:spTree>
    <p:extLst>
      <p:ext uri="{BB962C8B-B14F-4D97-AF65-F5344CB8AC3E}">
        <p14:creationId xmlns:p14="http://schemas.microsoft.com/office/powerpoint/2010/main" val="4143082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1C108-8B00-B949-9BE1-6C17E0A393BB}"/>
              </a:ext>
            </a:extLst>
          </p:cNvPr>
          <p:cNvSpPr>
            <a:spLocks noGrp="1"/>
          </p:cNvSpPr>
          <p:nvPr>
            <p:ph type="title"/>
          </p:nvPr>
        </p:nvSpPr>
        <p:spPr/>
        <p:txBody>
          <a:bodyPr>
            <a:normAutofit fontScale="90000"/>
          </a:bodyPr>
          <a:lstStyle/>
          <a:p>
            <a:r>
              <a:rPr lang="en-US" dirty="0"/>
              <a:t>Robert Davis</a:t>
            </a:r>
            <a:br>
              <a:rPr lang="en-US" dirty="0"/>
            </a:br>
            <a:r>
              <a:rPr lang="en-US" dirty="0"/>
              <a:t>Consultant</a:t>
            </a:r>
            <a:br>
              <a:rPr lang="en-US" dirty="0"/>
            </a:br>
            <a:r>
              <a:rPr lang="en-US" dirty="0"/>
              <a:t>Cyberdog.co</a:t>
            </a:r>
          </a:p>
        </p:txBody>
      </p:sp>
      <p:sp>
        <p:nvSpPr>
          <p:cNvPr id="3" name="Content Placeholder 2">
            <a:extLst>
              <a:ext uri="{FF2B5EF4-FFF2-40B4-BE49-F238E27FC236}">
                <a16:creationId xmlns:a16="http://schemas.microsoft.com/office/drawing/2014/main" id="{9F618CC3-55FE-BD49-976B-B871E53EC755}"/>
              </a:ext>
            </a:extLst>
          </p:cNvPr>
          <p:cNvSpPr>
            <a:spLocks noGrp="1"/>
          </p:cNvSpPr>
          <p:nvPr>
            <p:ph idx="1"/>
          </p:nvPr>
        </p:nvSpPr>
        <p:spPr>
          <a:xfrm>
            <a:off x="368135" y="2063421"/>
            <a:ext cx="10495610" cy="4113541"/>
          </a:xfrm>
        </p:spPr>
        <p:txBody>
          <a:bodyPr/>
          <a:lstStyle/>
          <a:p>
            <a:r>
              <a:rPr lang="en-US" dirty="0"/>
              <a:t>Robert is a comical techie and entrepreneur.  Robert’s expertise is in Network Operations (10 years) and has a lot of experience being a LAMP and Windows sysadmin, including cloud orchestration.</a:t>
            </a:r>
          </a:p>
          <a:p>
            <a:r>
              <a:rPr lang="en-US" dirty="0"/>
              <a:t>Robert likes judo, cars, electronic music, photography, and food. Robert tries new things whether it be a restaurant, skydiving, travel, or fitness.</a:t>
            </a:r>
          </a:p>
          <a:p>
            <a:r>
              <a:rPr lang="en-US" dirty="0"/>
              <a:t>In his spare time Robert develops web apps in PHP and Ruby. I enjoy hanging out with friends, petting my cat, and going on drives.</a:t>
            </a:r>
          </a:p>
          <a:p>
            <a:r>
              <a:rPr lang="en-US" dirty="0"/>
              <a:t>Cyberdog.co is an IT Services company providing consultation services for Networking Infrastructure including IPv6, Windows Server Domain services including DNSSEC, OSX Server, Wireless installations, and Cloud/On-prem Server Management and Monitoring.  Also provides dedicated web application hosting solutions for small businesses that require cloud reliability and custom tailored support.</a:t>
            </a:r>
          </a:p>
        </p:txBody>
      </p:sp>
      <p:pic>
        <p:nvPicPr>
          <p:cNvPr id="6" name="Picture 5">
            <a:extLst>
              <a:ext uri="{FF2B5EF4-FFF2-40B4-BE49-F238E27FC236}">
                <a16:creationId xmlns:a16="http://schemas.microsoft.com/office/drawing/2014/main" id="{1C64DA3F-C10B-48D0-907B-4C58035B3480}"/>
              </a:ext>
            </a:extLst>
          </p:cNvPr>
          <p:cNvPicPr>
            <a:picLocks noChangeAspect="1"/>
          </p:cNvPicPr>
          <p:nvPr/>
        </p:nvPicPr>
        <p:blipFill>
          <a:blip r:embed="rId2"/>
          <a:stretch>
            <a:fillRect/>
          </a:stretch>
        </p:blipFill>
        <p:spPr>
          <a:xfrm>
            <a:off x="10430124" y="558140"/>
            <a:ext cx="1409575" cy="1409575"/>
          </a:xfrm>
          <a:prstGeom prst="rect">
            <a:avLst/>
          </a:prstGeom>
        </p:spPr>
      </p:pic>
      <p:pic>
        <p:nvPicPr>
          <p:cNvPr id="7" name="Picture 6">
            <a:extLst>
              <a:ext uri="{FF2B5EF4-FFF2-40B4-BE49-F238E27FC236}">
                <a16:creationId xmlns:a16="http://schemas.microsoft.com/office/drawing/2014/main" id="{B8C1A6A8-FCCB-4C67-90A7-BA920F2FA959}"/>
              </a:ext>
            </a:extLst>
          </p:cNvPr>
          <p:cNvPicPr preferRelativeResize="0">
            <a:picLocks noChangeAspect="1"/>
          </p:cNvPicPr>
          <p:nvPr/>
        </p:nvPicPr>
        <p:blipFill>
          <a:blip r:embed="rId3"/>
          <a:stretch>
            <a:fillRect/>
          </a:stretch>
        </p:blipFill>
        <p:spPr>
          <a:xfrm>
            <a:off x="10879579" y="5216842"/>
            <a:ext cx="960120" cy="960120"/>
          </a:xfrm>
          <a:prstGeom prst="rect">
            <a:avLst/>
          </a:prstGeom>
        </p:spPr>
      </p:pic>
    </p:spTree>
    <p:extLst>
      <p:ext uri="{BB962C8B-B14F-4D97-AF65-F5344CB8AC3E}">
        <p14:creationId xmlns:p14="http://schemas.microsoft.com/office/powerpoint/2010/main" val="3145265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1C108-8B00-B949-9BE1-6C17E0A393BB}"/>
              </a:ext>
            </a:extLst>
          </p:cNvPr>
          <p:cNvSpPr>
            <a:spLocks noGrp="1"/>
          </p:cNvSpPr>
          <p:nvPr>
            <p:ph type="title"/>
          </p:nvPr>
        </p:nvSpPr>
        <p:spPr/>
        <p:txBody>
          <a:bodyPr>
            <a:normAutofit fontScale="90000"/>
          </a:bodyPr>
          <a:lstStyle/>
          <a:p>
            <a:r>
              <a:rPr lang="en-US" dirty="0"/>
              <a:t>Mark Sullivan</a:t>
            </a:r>
            <a:br>
              <a:rPr lang="en-US" dirty="0"/>
            </a:br>
            <a:r>
              <a:rPr lang="en-US" dirty="0"/>
              <a:t>Network Engineer / Integration Specialist</a:t>
            </a:r>
            <a:br>
              <a:rPr lang="en-US" dirty="0"/>
            </a:br>
            <a:r>
              <a:rPr lang="en-US" dirty="0"/>
              <a:t>Informatik Group, LLC</a:t>
            </a:r>
          </a:p>
        </p:txBody>
      </p:sp>
      <p:sp>
        <p:nvSpPr>
          <p:cNvPr id="3" name="Content Placeholder 2">
            <a:extLst>
              <a:ext uri="{FF2B5EF4-FFF2-40B4-BE49-F238E27FC236}">
                <a16:creationId xmlns:a16="http://schemas.microsoft.com/office/drawing/2014/main" id="{9F618CC3-55FE-BD49-976B-B871E53EC755}"/>
              </a:ext>
            </a:extLst>
          </p:cNvPr>
          <p:cNvSpPr>
            <a:spLocks noGrp="1"/>
          </p:cNvSpPr>
          <p:nvPr>
            <p:ph idx="1"/>
          </p:nvPr>
        </p:nvSpPr>
        <p:spPr>
          <a:xfrm>
            <a:off x="368135" y="2437740"/>
            <a:ext cx="11471564" cy="3739222"/>
          </a:xfrm>
        </p:spPr>
        <p:txBody>
          <a:bodyPr/>
          <a:lstStyle/>
          <a:p>
            <a:r>
              <a:rPr lang="en-US" dirty="0"/>
              <a:t>Mark has 25 years designing and implementing complex network infrastructure.  Specializing in rapid infrastructure transformation. </a:t>
            </a:r>
          </a:p>
          <a:p>
            <a:r>
              <a:rPr lang="en-US" dirty="0"/>
              <a:t>Mark assists Private Equity and Venture Capital firms to successfully establish new organizations through acquisition carve-outs and carve-ins for global companies. </a:t>
            </a:r>
          </a:p>
          <a:p>
            <a:r>
              <a:rPr lang="en-US" dirty="0"/>
              <a:t>Mark understands the challenges companies face in the global marketplace having worked extensively in Europe, Asia, and the Americas.</a:t>
            </a:r>
          </a:p>
        </p:txBody>
      </p:sp>
      <p:pic>
        <p:nvPicPr>
          <p:cNvPr id="6" name="Picture 5">
            <a:extLst>
              <a:ext uri="{FF2B5EF4-FFF2-40B4-BE49-F238E27FC236}">
                <a16:creationId xmlns:a16="http://schemas.microsoft.com/office/drawing/2014/main" id="{14055DA0-CB39-4427-8A7F-D6F40FE19E59}"/>
              </a:ext>
            </a:extLst>
          </p:cNvPr>
          <p:cNvPicPr>
            <a:picLocks noChangeAspect="1"/>
          </p:cNvPicPr>
          <p:nvPr/>
        </p:nvPicPr>
        <p:blipFill>
          <a:blip r:embed="rId2"/>
          <a:stretch>
            <a:fillRect/>
          </a:stretch>
        </p:blipFill>
        <p:spPr>
          <a:xfrm>
            <a:off x="10586912" y="558140"/>
            <a:ext cx="1252787" cy="1879600"/>
          </a:xfrm>
          <a:prstGeom prst="rect">
            <a:avLst/>
          </a:prstGeom>
        </p:spPr>
      </p:pic>
      <p:pic>
        <p:nvPicPr>
          <p:cNvPr id="8" name="Picture 7">
            <a:extLst>
              <a:ext uri="{FF2B5EF4-FFF2-40B4-BE49-F238E27FC236}">
                <a16:creationId xmlns:a16="http://schemas.microsoft.com/office/drawing/2014/main" id="{FFAEAA82-7029-4F49-9CD6-FDE7020B705A}"/>
              </a:ext>
            </a:extLst>
          </p:cNvPr>
          <p:cNvPicPr>
            <a:picLocks noChangeAspect="1"/>
          </p:cNvPicPr>
          <p:nvPr/>
        </p:nvPicPr>
        <p:blipFill rotWithShape="1">
          <a:blip r:embed="rId3"/>
          <a:srcRect t="16718" b="22253"/>
          <a:stretch/>
        </p:blipFill>
        <p:spPr>
          <a:xfrm>
            <a:off x="9737599" y="4903747"/>
            <a:ext cx="2086266" cy="1273215"/>
          </a:xfrm>
          <a:prstGeom prst="rect">
            <a:avLst/>
          </a:prstGeom>
        </p:spPr>
      </p:pic>
    </p:spTree>
    <p:extLst>
      <p:ext uri="{BB962C8B-B14F-4D97-AF65-F5344CB8AC3E}">
        <p14:creationId xmlns:p14="http://schemas.microsoft.com/office/powerpoint/2010/main" val="3501411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1C108-8B00-B949-9BE1-6C17E0A393BB}"/>
              </a:ext>
            </a:extLst>
          </p:cNvPr>
          <p:cNvSpPr>
            <a:spLocks noGrp="1"/>
          </p:cNvSpPr>
          <p:nvPr>
            <p:ph type="title"/>
          </p:nvPr>
        </p:nvSpPr>
        <p:spPr/>
        <p:txBody>
          <a:bodyPr>
            <a:normAutofit/>
          </a:bodyPr>
          <a:lstStyle/>
          <a:p>
            <a:r>
              <a:rPr lang="en-US" dirty="0"/>
              <a:t>With Support From…</a:t>
            </a:r>
          </a:p>
        </p:txBody>
      </p:sp>
      <p:sp>
        <p:nvSpPr>
          <p:cNvPr id="3" name="Content Placeholder 2">
            <a:extLst>
              <a:ext uri="{FF2B5EF4-FFF2-40B4-BE49-F238E27FC236}">
                <a16:creationId xmlns:a16="http://schemas.microsoft.com/office/drawing/2014/main" id="{9F618CC3-55FE-BD49-976B-B871E53EC755}"/>
              </a:ext>
            </a:extLst>
          </p:cNvPr>
          <p:cNvSpPr>
            <a:spLocks noGrp="1"/>
          </p:cNvSpPr>
          <p:nvPr>
            <p:ph idx="1"/>
          </p:nvPr>
        </p:nvSpPr>
        <p:spPr>
          <a:xfrm>
            <a:off x="368135" y="2063421"/>
            <a:ext cx="11471564" cy="4113541"/>
          </a:xfrm>
        </p:spPr>
        <p:txBody>
          <a:bodyPr/>
          <a:lstStyle/>
          <a:p>
            <a:r>
              <a:rPr lang="en-US" dirty="0"/>
              <a:t>Curtis Franklin</a:t>
            </a:r>
          </a:p>
          <a:p>
            <a:pPr lvl="1"/>
            <a:r>
              <a:rPr lang="en-US" dirty="0"/>
              <a:t>UBM</a:t>
            </a:r>
          </a:p>
          <a:p>
            <a:r>
              <a:rPr lang="en-US" dirty="0" err="1"/>
              <a:t>InteropNet</a:t>
            </a:r>
            <a:r>
              <a:rPr lang="en-US" dirty="0"/>
              <a:t> Alumni</a:t>
            </a:r>
          </a:p>
          <a:p>
            <a:r>
              <a:rPr lang="en-US" dirty="0"/>
              <a:t>Sharks with Lasers</a:t>
            </a:r>
          </a:p>
        </p:txBody>
      </p:sp>
    </p:spTree>
    <p:extLst>
      <p:ext uri="{BB962C8B-B14F-4D97-AF65-F5344CB8AC3E}">
        <p14:creationId xmlns:p14="http://schemas.microsoft.com/office/powerpoint/2010/main" val="228031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What Are We Doing?</a:t>
            </a:r>
          </a:p>
        </p:txBody>
      </p:sp>
      <p:sp>
        <p:nvSpPr>
          <p:cNvPr id="3" name="Content Placeholder 2">
            <a:extLst>
              <a:ext uri="{FF2B5EF4-FFF2-40B4-BE49-F238E27FC236}">
                <a16:creationId xmlns:a16="http://schemas.microsoft.com/office/drawing/2014/main" id="{511D1438-D4DC-4948-B49E-BC12819410A5}"/>
              </a:ext>
            </a:extLst>
          </p:cNvPr>
          <p:cNvSpPr>
            <a:spLocks noGrp="1"/>
          </p:cNvSpPr>
          <p:nvPr>
            <p:ph idx="1"/>
          </p:nvPr>
        </p:nvSpPr>
        <p:spPr/>
        <p:txBody>
          <a:bodyPr/>
          <a:lstStyle/>
          <a:p>
            <a:r>
              <a:rPr lang="en-US" dirty="0"/>
              <a:t>We have been tasked to provide practical demonstrations of DevOps concepts that exist right now using available tools and experience-built scenarios to understand future capabilities.</a:t>
            </a:r>
          </a:p>
          <a:p>
            <a:r>
              <a:rPr lang="en-US" dirty="0"/>
              <a:t>We’re demonstrating these tools and systems within the scope of how they can be applied to Infrastructure deployment and management.</a:t>
            </a:r>
          </a:p>
        </p:txBody>
      </p:sp>
    </p:spTree>
    <p:extLst>
      <p:ext uri="{BB962C8B-B14F-4D97-AF65-F5344CB8AC3E}">
        <p14:creationId xmlns:p14="http://schemas.microsoft.com/office/powerpoint/2010/main" val="246693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Why Are We Doing It?</a:t>
            </a:r>
          </a:p>
        </p:txBody>
      </p:sp>
      <p:sp>
        <p:nvSpPr>
          <p:cNvPr id="3" name="Content Placeholder 2">
            <a:extLst>
              <a:ext uri="{FF2B5EF4-FFF2-40B4-BE49-F238E27FC236}">
                <a16:creationId xmlns:a16="http://schemas.microsoft.com/office/drawing/2014/main" id="{511D1438-D4DC-4948-B49E-BC12819410A5}"/>
              </a:ext>
            </a:extLst>
          </p:cNvPr>
          <p:cNvSpPr>
            <a:spLocks noGrp="1"/>
          </p:cNvSpPr>
          <p:nvPr>
            <p:ph idx="1"/>
          </p:nvPr>
        </p:nvSpPr>
        <p:spPr/>
        <p:txBody>
          <a:bodyPr/>
          <a:lstStyle/>
          <a:p>
            <a:r>
              <a:rPr lang="en-US" dirty="0"/>
              <a:t>The days of ‘conf t’ are waning for network engineers, the automation of system management and deployment is the future.</a:t>
            </a:r>
          </a:p>
          <a:p>
            <a:r>
              <a:rPr lang="en-US" dirty="0"/>
              <a:t>This blurs the lines between traditional network engineer and combines the skills of system administration and developer.</a:t>
            </a:r>
          </a:p>
          <a:p>
            <a:r>
              <a:rPr lang="en-US" dirty="0"/>
              <a:t>DevOps is going mainstream.</a:t>
            </a:r>
          </a:p>
          <a:p>
            <a:r>
              <a:rPr lang="en-US" dirty="0"/>
              <a:t>Being prepared will give an individual or organization a competitive advantage.</a:t>
            </a:r>
          </a:p>
          <a:p>
            <a:r>
              <a:rPr lang="en-US" dirty="0"/>
              <a:t>We thought it may be interesting.</a:t>
            </a:r>
          </a:p>
        </p:txBody>
      </p:sp>
    </p:spTree>
    <p:extLst>
      <p:ext uri="{BB962C8B-B14F-4D97-AF65-F5344CB8AC3E}">
        <p14:creationId xmlns:p14="http://schemas.microsoft.com/office/powerpoint/2010/main" val="1348444990"/>
      </p:ext>
    </p:extLst>
  </p:cSld>
  <p:clrMapOvr>
    <a:masterClrMapping/>
  </p:clrMapOvr>
</p:sld>
</file>

<file path=ppt/theme/theme1.xml><?xml version="1.0" encoding="utf-8"?>
<a:theme xmlns:a="http://schemas.openxmlformats.org/drawingml/2006/main" name="Office Theme">
  <a:themeElements>
    <a:clrScheme name="Interop19">
      <a:dk1>
        <a:srgbClr val="003E51"/>
      </a:dk1>
      <a:lt1>
        <a:srgbClr val="FFFFFF"/>
      </a:lt1>
      <a:dk2>
        <a:srgbClr val="003E51"/>
      </a:dk2>
      <a:lt2>
        <a:srgbClr val="E7E6E6"/>
      </a:lt2>
      <a:accent1>
        <a:srgbClr val="003E51"/>
      </a:accent1>
      <a:accent2>
        <a:srgbClr val="5380C1"/>
      </a:accent2>
      <a:accent3>
        <a:srgbClr val="6BA3BC"/>
      </a:accent3>
      <a:accent4>
        <a:srgbClr val="A5CF4C"/>
      </a:accent4>
      <a:accent5>
        <a:srgbClr val="DD713B"/>
      </a:accent5>
      <a:accent6>
        <a:srgbClr val="C73B27"/>
      </a:accent6>
      <a:hlink>
        <a:srgbClr val="5380C1"/>
      </a:hlink>
      <a:folHlink>
        <a:srgbClr val="6BA3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Interop19">
      <a:dk1>
        <a:srgbClr val="003E51"/>
      </a:dk1>
      <a:lt1>
        <a:srgbClr val="FFFFFF"/>
      </a:lt1>
      <a:dk2>
        <a:srgbClr val="003E51"/>
      </a:dk2>
      <a:lt2>
        <a:srgbClr val="E7E6E6"/>
      </a:lt2>
      <a:accent1>
        <a:srgbClr val="003E51"/>
      </a:accent1>
      <a:accent2>
        <a:srgbClr val="5380C1"/>
      </a:accent2>
      <a:accent3>
        <a:srgbClr val="6BA3BC"/>
      </a:accent3>
      <a:accent4>
        <a:srgbClr val="A5CF4C"/>
      </a:accent4>
      <a:accent5>
        <a:srgbClr val="DD713B"/>
      </a:accent5>
      <a:accent6>
        <a:srgbClr val="C73B27"/>
      </a:accent6>
      <a:hlink>
        <a:srgbClr val="5380C1"/>
      </a:hlink>
      <a:folHlink>
        <a:srgbClr val="6BA3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1535</TotalTime>
  <Words>1573</Words>
  <Application>Microsoft Office PowerPoint</Application>
  <PresentationFormat>Widescreen</PresentationFormat>
  <Paragraphs>140</Paragraphs>
  <Slides>27</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27</vt:i4>
      </vt:variant>
    </vt:vector>
  </HeadingPairs>
  <TitlesOfParts>
    <vt:vector size="33" baseType="lpstr">
      <vt:lpstr>Arial</vt:lpstr>
      <vt:lpstr>Arial Black</vt:lpstr>
      <vt:lpstr>Calibri</vt:lpstr>
      <vt:lpstr>Wingdings</vt:lpstr>
      <vt:lpstr>Office Theme</vt:lpstr>
      <vt:lpstr>1_Office Theme</vt:lpstr>
      <vt:lpstr>DevOps Demo Lab</vt:lpstr>
      <vt:lpstr>Who are we?</vt:lpstr>
      <vt:lpstr>Glenn Evans Founder and CEO Acrux consulting</vt:lpstr>
      <vt:lpstr>William (WEJ) Jensen Technology Advisor INOC and UW Madison</vt:lpstr>
      <vt:lpstr>Robert Davis Consultant Cyberdog.co</vt:lpstr>
      <vt:lpstr>Mark Sullivan Network Engineer / Integration Specialist Informatik Group, LLC</vt:lpstr>
      <vt:lpstr>With Support From…</vt:lpstr>
      <vt:lpstr>What Are We Doing?</vt:lpstr>
      <vt:lpstr>Why Are We Doing It?</vt:lpstr>
      <vt:lpstr>What Is DevOps?</vt:lpstr>
      <vt:lpstr>Paradigm Shift!!!</vt:lpstr>
      <vt:lpstr>How Are We Doing It?</vt:lpstr>
      <vt:lpstr>PowerPoint Presentation</vt:lpstr>
      <vt:lpstr>Tools &amp; Skills – Suggested Path</vt:lpstr>
      <vt:lpstr>Mission Statement</vt:lpstr>
      <vt:lpstr>Mission Statement</vt:lpstr>
      <vt:lpstr>DevOps Demonstration</vt:lpstr>
      <vt:lpstr>Things to Know</vt:lpstr>
      <vt:lpstr>Things to Know</vt:lpstr>
      <vt:lpstr>Things to Know</vt:lpstr>
      <vt:lpstr>Things to Know</vt:lpstr>
      <vt:lpstr>Things to Know Data Retention, Storage and Persistence</vt:lpstr>
      <vt:lpstr>Things to Know Docker - Build or Borrow???</vt:lpstr>
      <vt:lpstr>Take Our Stuff</vt:lpstr>
      <vt:lpstr>Take Our Stuff</vt:lpstr>
      <vt:lpstr>You Do It Lightbulb Challenge</vt:lpstr>
      <vt:lpstr>Lightbulb Challenge Using DevOps Make Lights Change Color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Interop19</dc:title>
  <dc:subject/>
  <dc:creator>Informa</dc:creator>
  <cp:keywords/>
  <dc:description/>
  <cp:lastModifiedBy>Mark S</cp:lastModifiedBy>
  <cp:revision>71</cp:revision>
  <dcterms:created xsi:type="dcterms:W3CDTF">2019-01-24T22:46:12Z</dcterms:created>
  <dcterms:modified xsi:type="dcterms:W3CDTF">2019-05-21T21:46:08Z</dcterms:modified>
  <cp:category/>
</cp:coreProperties>
</file>